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76" r:id="rId6"/>
    <p:sldId id="266" r:id="rId7"/>
    <p:sldId id="269" r:id="rId8"/>
    <p:sldId id="268" r:id="rId9"/>
    <p:sldId id="277" r:id="rId10"/>
    <p:sldId id="278" r:id="rId11"/>
    <p:sldId id="271" r:id="rId12"/>
    <p:sldId id="334" r:id="rId13"/>
    <p:sldId id="281" r:id="rId14"/>
    <p:sldId id="339" r:id="rId15"/>
    <p:sldId id="337" r:id="rId16"/>
    <p:sldId id="338" r:id="rId17"/>
    <p:sldId id="279" r:id="rId18"/>
    <p:sldId id="273" r:id="rId19"/>
    <p:sldId id="280"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BAE828-A3B7-B472-251D-3AF2CBFEF7F7}" name="Lucido, Connie" initials="LC" userId="S::clucido@washoecounty.gov::b253c04f-bae2-4294-af59-cf3cb04d7ec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00"/>
    <a:srgbClr val="00B04C"/>
    <a:srgbClr val="F58F72"/>
    <a:srgbClr val="0476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AB4C9E-2D62-4FB1-B5AB-13BD12A74BE5}" v="2" dt="2026-03-10T15:25:52.7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89" autoAdjust="0"/>
  </p:normalViewPr>
  <p:slideViewPr>
    <p:cSldViewPr snapToGrid="0">
      <p:cViewPr varScale="1">
        <p:scale>
          <a:sx n="109" d="100"/>
          <a:sy n="109" d="100"/>
        </p:scale>
        <p:origin x="126" y="4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l, Lauren" userId="4e4ea5a3-4d26-4a5b-ad70-6fe85d006ab0" providerId="ADAL" clId="{CEAD434F-3F16-4D3A-A28C-3DC6586A8A17}"/>
    <pc:docChg chg="undo custSel addSld modSld modShowInfo">
      <pc:chgData name="Beal, Lauren" userId="4e4ea5a3-4d26-4a5b-ad70-6fe85d006ab0" providerId="ADAL" clId="{CEAD434F-3F16-4D3A-A28C-3DC6586A8A17}" dt="2026-03-10T20:00:32.921" v="829" actId="2744"/>
      <pc:docMkLst>
        <pc:docMk/>
      </pc:docMkLst>
      <pc:sldChg chg="modSp mod">
        <pc:chgData name="Beal, Lauren" userId="4e4ea5a3-4d26-4a5b-ad70-6fe85d006ab0" providerId="ADAL" clId="{CEAD434F-3F16-4D3A-A28C-3DC6586A8A17}" dt="2026-03-10T15:21:39.413" v="728" actId="962"/>
        <pc:sldMkLst>
          <pc:docMk/>
          <pc:sldMk cId="3977640521" sldId="256"/>
        </pc:sldMkLst>
        <pc:spChg chg="mod">
          <ac:chgData name="Beal, Lauren" userId="4e4ea5a3-4d26-4a5b-ad70-6fe85d006ab0" providerId="ADAL" clId="{CEAD434F-3F16-4D3A-A28C-3DC6586A8A17}" dt="2026-03-10T15:21:39.413" v="728" actId="962"/>
          <ac:spMkLst>
            <pc:docMk/>
            <pc:sldMk cId="3977640521" sldId="256"/>
            <ac:spMk id="8" creationId="{C21807DC-4FC6-C74D-9A66-E7ED82B93F95}"/>
          </ac:spMkLst>
        </pc:spChg>
        <pc:picChg chg="mod">
          <ac:chgData name="Beal, Lauren" userId="4e4ea5a3-4d26-4a5b-ad70-6fe85d006ab0" providerId="ADAL" clId="{CEAD434F-3F16-4D3A-A28C-3DC6586A8A17}" dt="2026-03-10T15:21:35.148" v="727" actId="962"/>
          <ac:picMkLst>
            <pc:docMk/>
            <pc:sldMk cId="3977640521" sldId="256"/>
            <ac:picMk id="6" creationId="{004865C6-0D71-7C4F-8728-ED4E101138F9}"/>
          </ac:picMkLst>
        </pc:picChg>
        <pc:picChg chg="mod">
          <ac:chgData name="Beal, Lauren" userId="4e4ea5a3-4d26-4a5b-ad70-6fe85d006ab0" providerId="ADAL" clId="{CEAD434F-3F16-4D3A-A28C-3DC6586A8A17}" dt="2026-03-10T15:20:48.458" v="722" actId="962"/>
          <ac:picMkLst>
            <pc:docMk/>
            <pc:sldMk cId="3977640521" sldId="256"/>
            <ac:picMk id="11" creationId="{2716F762-938B-1646-8DD8-892F5798703E}"/>
          </ac:picMkLst>
        </pc:picChg>
      </pc:sldChg>
      <pc:sldChg chg="modSp mod">
        <pc:chgData name="Beal, Lauren" userId="4e4ea5a3-4d26-4a5b-ad70-6fe85d006ab0" providerId="ADAL" clId="{CEAD434F-3F16-4D3A-A28C-3DC6586A8A17}" dt="2026-03-10T15:30:30.291" v="753" actId="962"/>
        <pc:sldMkLst>
          <pc:docMk/>
          <pc:sldMk cId="3725572305" sldId="261"/>
        </pc:sldMkLst>
        <pc:picChg chg="mod">
          <ac:chgData name="Beal, Lauren" userId="4e4ea5a3-4d26-4a5b-ad70-6fe85d006ab0" providerId="ADAL" clId="{CEAD434F-3F16-4D3A-A28C-3DC6586A8A17}" dt="2026-03-10T15:30:30.291" v="753" actId="962"/>
          <ac:picMkLst>
            <pc:docMk/>
            <pc:sldMk cId="3725572305" sldId="261"/>
            <ac:picMk id="7" creationId="{8890FBF6-03FD-3E44-BCAD-CD1A1D34AA50}"/>
          </ac:picMkLst>
        </pc:picChg>
        <pc:picChg chg="mod">
          <ac:chgData name="Beal, Lauren" userId="4e4ea5a3-4d26-4a5b-ad70-6fe85d006ab0" providerId="ADAL" clId="{CEAD434F-3F16-4D3A-A28C-3DC6586A8A17}" dt="2026-03-10T15:30:21.892" v="751" actId="962"/>
          <ac:picMkLst>
            <pc:docMk/>
            <pc:sldMk cId="3725572305" sldId="261"/>
            <ac:picMk id="9" creationId="{FBA7355D-3039-E249-ABA5-AA341BED4F37}"/>
          </ac:picMkLst>
        </pc:picChg>
      </pc:sldChg>
      <pc:sldChg chg="modSp mod">
        <pc:chgData name="Beal, Lauren" userId="4e4ea5a3-4d26-4a5b-ad70-6fe85d006ab0" providerId="ADAL" clId="{CEAD434F-3F16-4D3A-A28C-3DC6586A8A17}" dt="2026-03-10T15:20:01.251" v="718" actId="20577"/>
        <pc:sldMkLst>
          <pc:docMk/>
          <pc:sldMk cId="1624337458" sldId="266"/>
        </pc:sldMkLst>
        <pc:spChg chg="mod">
          <ac:chgData name="Beal, Lauren" userId="4e4ea5a3-4d26-4a5b-ad70-6fe85d006ab0" providerId="ADAL" clId="{CEAD434F-3F16-4D3A-A28C-3DC6586A8A17}" dt="2026-03-10T15:20:01.251" v="718" actId="20577"/>
          <ac:spMkLst>
            <pc:docMk/>
            <pc:sldMk cId="1624337458" sldId="266"/>
            <ac:spMk id="12" creationId="{E3D131D3-E594-8A4B-98A0-A5F2B908CC1E}"/>
          </ac:spMkLst>
        </pc:spChg>
      </pc:sldChg>
      <pc:sldChg chg="delSp mod">
        <pc:chgData name="Beal, Lauren" userId="4e4ea5a3-4d26-4a5b-ad70-6fe85d006ab0" providerId="ADAL" clId="{CEAD434F-3F16-4D3A-A28C-3DC6586A8A17}" dt="2026-03-10T15:21:43.848" v="729" actId="478"/>
        <pc:sldMkLst>
          <pc:docMk/>
          <pc:sldMk cId="297314480" sldId="268"/>
        </pc:sldMkLst>
        <pc:spChg chg="del">
          <ac:chgData name="Beal, Lauren" userId="4e4ea5a3-4d26-4a5b-ad70-6fe85d006ab0" providerId="ADAL" clId="{CEAD434F-3F16-4D3A-A28C-3DC6586A8A17}" dt="2026-03-10T15:21:43.848" v="729" actId="478"/>
          <ac:spMkLst>
            <pc:docMk/>
            <pc:sldMk cId="297314480" sldId="268"/>
            <ac:spMk id="4" creationId="{9B2F0368-A3A2-FDBE-8AB0-67BA39EFD2EF}"/>
          </ac:spMkLst>
        </pc:spChg>
      </pc:sldChg>
      <pc:sldChg chg="modSp mod modNotesTx">
        <pc:chgData name="Beal, Lauren" userId="4e4ea5a3-4d26-4a5b-ad70-6fe85d006ab0" providerId="ADAL" clId="{CEAD434F-3F16-4D3A-A28C-3DC6586A8A17}" dt="2026-03-10T15:49:36.060" v="824" actId="20577"/>
        <pc:sldMkLst>
          <pc:docMk/>
          <pc:sldMk cId="351043793" sldId="269"/>
        </pc:sldMkLst>
        <pc:spChg chg="mod">
          <ac:chgData name="Beal, Lauren" userId="4e4ea5a3-4d26-4a5b-ad70-6fe85d006ab0" providerId="ADAL" clId="{CEAD434F-3F16-4D3A-A28C-3DC6586A8A17}" dt="2026-03-10T15:48:56.772" v="816" actId="20577"/>
          <ac:spMkLst>
            <pc:docMk/>
            <pc:sldMk cId="351043793" sldId="269"/>
            <ac:spMk id="5" creationId="{FB19DD66-701F-90FB-B25F-4C4E1F7849FE}"/>
          </ac:spMkLst>
        </pc:spChg>
        <pc:spChg chg="mod">
          <ac:chgData name="Beal, Lauren" userId="4e4ea5a3-4d26-4a5b-ad70-6fe85d006ab0" providerId="ADAL" clId="{CEAD434F-3F16-4D3A-A28C-3DC6586A8A17}" dt="2026-03-10T15:49:28.413" v="820" actId="1076"/>
          <ac:spMkLst>
            <pc:docMk/>
            <pc:sldMk cId="351043793" sldId="269"/>
            <ac:spMk id="7" creationId="{41FB2CBE-E9A4-758D-BF50-E6F210AA6CBB}"/>
          </ac:spMkLst>
        </pc:spChg>
      </pc:sldChg>
      <pc:sldChg chg="addSp delSp modSp mod modNotesTx">
        <pc:chgData name="Beal, Lauren" userId="4e4ea5a3-4d26-4a5b-ad70-6fe85d006ab0" providerId="ADAL" clId="{CEAD434F-3F16-4D3A-A28C-3DC6586A8A17}" dt="2026-03-02T19:00:07.017" v="200" actId="20577"/>
        <pc:sldMkLst>
          <pc:docMk/>
          <pc:sldMk cId="2630191974" sldId="271"/>
        </pc:sldMkLst>
        <pc:spChg chg="add mod">
          <ac:chgData name="Beal, Lauren" userId="4e4ea5a3-4d26-4a5b-ad70-6fe85d006ab0" providerId="ADAL" clId="{CEAD434F-3F16-4D3A-A28C-3DC6586A8A17}" dt="2026-03-02T18:59:34.891" v="150" actId="465"/>
          <ac:spMkLst>
            <pc:docMk/>
            <pc:sldMk cId="2630191974" sldId="271"/>
            <ac:spMk id="4" creationId="{605C65FC-44F8-AFD8-4C2E-91822F778502}"/>
          </ac:spMkLst>
        </pc:spChg>
        <pc:spChg chg="mod">
          <ac:chgData name="Beal, Lauren" userId="4e4ea5a3-4d26-4a5b-ad70-6fe85d006ab0" providerId="ADAL" clId="{CEAD434F-3F16-4D3A-A28C-3DC6586A8A17}" dt="2026-03-02T18:59:34.891" v="150" actId="465"/>
          <ac:spMkLst>
            <pc:docMk/>
            <pc:sldMk cId="2630191974" sldId="271"/>
            <ac:spMk id="20" creationId="{8E14A812-780C-98CF-86CC-89D9BC06DCFE}"/>
          </ac:spMkLst>
        </pc:spChg>
        <pc:spChg chg="mod">
          <ac:chgData name="Beal, Lauren" userId="4e4ea5a3-4d26-4a5b-ad70-6fe85d006ab0" providerId="ADAL" clId="{CEAD434F-3F16-4D3A-A28C-3DC6586A8A17}" dt="2026-03-02T18:59:49.301" v="151" actId="1076"/>
          <ac:spMkLst>
            <pc:docMk/>
            <pc:sldMk cId="2630191974" sldId="271"/>
            <ac:spMk id="22" creationId="{C3024B6D-32ED-D238-0A71-1231BA4DB59D}"/>
          </ac:spMkLst>
        </pc:spChg>
        <pc:spChg chg="mod">
          <ac:chgData name="Beal, Lauren" userId="4e4ea5a3-4d26-4a5b-ad70-6fe85d006ab0" providerId="ADAL" clId="{CEAD434F-3F16-4D3A-A28C-3DC6586A8A17}" dt="2026-03-02T18:58:45.632" v="143" actId="20577"/>
          <ac:spMkLst>
            <pc:docMk/>
            <pc:sldMk cId="2630191974" sldId="271"/>
            <ac:spMk id="25" creationId="{5B4F47DF-A812-499A-D2CF-1A69FE742D97}"/>
          </ac:spMkLst>
        </pc:spChg>
        <pc:picChg chg="add mod">
          <ac:chgData name="Beal, Lauren" userId="4e4ea5a3-4d26-4a5b-ad70-6fe85d006ab0" providerId="ADAL" clId="{CEAD434F-3F16-4D3A-A28C-3DC6586A8A17}" dt="2026-03-02T18:59:08.050" v="147" actId="1076"/>
          <ac:picMkLst>
            <pc:docMk/>
            <pc:sldMk cId="2630191974" sldId="271"/>
            <ac:picMk id="3" creationId="{E59AB581-A2C6-F5F0-0ACE-7F75FA0A44F8}"/>
          </ac:picMkLst>
        </pc:picChg>
        <pc:picChg chg="mod">
          <ac:chgData name="Beal, Lauren" userId="4e4ea5a3-4d26-4a5b-ad70-6fe85d006ab0" providerId="ADAL" clId="{CEAD434F-3F16-4D3A-A28C-3DC6586A8A17}" dt="2026-03-02T18:59:59.587" v="199" actId="1035"/>
          <ac:picMkLst>
            <pc:docMk/>
            <pc:sldMk cId="2630191974" sldId="271"/>
            <ac:picMk id="9" creationId="{E0169467-002F-D446-D594-C64F064529F2}"/>
          </ac:picMkLst>
        </pc:picChg>
        <pc:picChg chg="mod">
          <ac:chgData name="Beal, Lauren" userId="4e4ea5a3-4d26-4a5b-ad70-6fe85d006ab0" providerId="ADAL" clId="{CEAD434F-3F16-4D3A-A28C-3DC6586A8A17}" dt="2026-03-02T18:59:51.029" v="152" actId="1076"/>
          <ac:picMkLst>
            <pc:docMk/>
            <pc:sldMk cId="2630191974" sldId="271"/>
            <ac:picMk id="15" creationId="{077A7415-B30A-EEEA-D633-BC85B3B264AD}"/>
          </ac:picMkLst>
        </pc:picChg>
        <pc:picChg chg="mod">
          <ac:chgData name="Beal, Lauren" userId="4e4ea5a3-4d26-4a5b-ad70-6fe85d006ab0" providerId="ADAL" clId="{CEAD434F-3F16-4D3A-A28C-3DC6586A8A17}" dt="2026-03-02T18:59:34.891" v="150" actId="465"/>
          <ac:picMkLst>
            <pc:docMk/>
            <pc:sldMk cId="2630191974" sldId="271"/>
            <ac:picMk id="18" creationId="{E66B4530-8C9F-630E-557A-4D4B4A2061BC}"/>
          </ac:picMkLst>
        </pc:picChg>
      </pc:sldChg>
      <pc:sldChg chg="modSp mod">
        <pc:chgData name="Beal, Lauren" userId="4e4ea5a3-4d26-4a5b-ad70-6fe85d006ab0" providerId="ADAL" clId="{CEAD434F-3F16-4D3A-A28C-3DC6586A8A17}" dt="2026-03-02T19:00:34.788" v="203" actId="20577"/>
        <pc:sldMkLst>
          <pc:docMk/>
          <pc:sldMk cId="201444141" sldId="273"/>
        </pc:sldMkLst>
        <pc:spChg chg="mod">
          <ac:chgData name="Beal, Lauren" userId="4e4ea5a3-4d26-4a5b-ad70-6fe85d006ab0" providerId="ADAL" clId="{CEAD434F-3F16-4D3A-A28C-3DC6586A8A17}" dt="2026-03-02T19:00:34.788" v="203" actId="20577"/>
          <ac:spMkLst>
            <pc:docMk/>
            <pc:sldMk cId="201444141" sldId="273"/>
            <ac:spMk id="3" creationId="{1C2EB591-E8C1-985D-71FF-276B358FE724}"/>
          </ac:spMkLst>
        </pc:spChg>
      </pc:sldChg>
      <pc:sldChg chg="modSp mod">
        <pc:chgData name="Beal, Lauren" userId="4e4ea5a3-4d26-4a5b-ad70-6fe85d006ab0" providerId="ADAL" clId="{CEAD434F-3F16-4D3A-A28C-3DC6586A8A17}" dt="2026-03-10T15:17:46.336" v="628" actId="20577"/>
        <pc:sldMkLst>
          <pc:docMk/>
          <pc:sldMk cId="987933887" sldId="276"/>
        </pc:sldMkLst>
        <pc:spChg chg="mod">
          <ac:chgData name="Beal, Lauren" userId="4e4ea5a3-4d26-4a5b-ad70-6fe85d006ab0" providerId="ADAL" clId="{CEAD434F-3F16-4D3A-A28C-3DC6586A8A17}" dt="2026-03-10T15:17:46.336" v="628" actId="20577"/>
          <ac:spMkLst>
            <pc:docMk/>
            <pc:sldMk cId="987933887" sldId="276"/>
            <ac:spMk id="3" creationId="{199C7FC5-AEE2-CB09-6002-6EF8442FF5D4}"/>
          </ac:spMkLst>
        </pc:spChg>
      </pc:sldChg>
      <pc:sldChg chg="modSp mod">
        <pc:chgData name="Beal, Lauren" userId="4e4ea5a3-4d26-4a5b-ad70-6fe85d006ab0" providerId="ADAL" clId="{CEAD434F-3F16-4D3A-A28C-3DC6586A8A17}" dt="2026-03-02T20:32:11.091" v="356" actId="14100"/>
        <pc:sldMkLst>
          <pc:docMk/>
          <pc:sldMk cId="567360169" sldId="277"/>
        </pc:sldMkLst>
        <pc:spChg chg="mod">
          <ac:chgData name="Beal, Lauren" userId="4e4ea5a3-4d26-4a5b-ad70-6fe85d006ab0" providerId="ADAL" clId="{CEAD434F-3F16-4D3A-A28C-3DC6586A8A17}" dt="2026-03-02T20:32:11.091" v="356" actId="14100"/>
          <ac:spMkLst>
            <pc:docMk/>
            <pc:sldMk cId="567360169" sldId="277"/>
            <ac:spMk id="3" creationId="{1DBC951A-5A15-55C5-3883-F25B09B32106}"/>
          </ac:spMkLst>
        </pc:spChg>
      </pc:sldChg>
      <pc:sldChg chg="modSp mod">
        <pc:chgData name="Beal, Lauren" userId="4e4ea5a3-4d26-4a5b-ad70-6fe85d006ab0" providerId="ADAL" clId="{CEAD434F-3F16-4D3A-A28C-3DC6586A8A17}" dt="2026-03-10T15:30:37.804" v="755" actId="962"/>
        <pc:sldMkLst>
          <pc:docMk/>
          <pc:sldMk cId="1643807534" sldId="280"/>
        </pc:sldMkLst>
        <pc:spChg chg="mod">
          <ac:chgData name="Beal, Lauren" userId="4e4ea5a3-4d26-4a5b-ad70-6fe85d006ab0" providerId="ADAL" clId="{CEAD434F-3F16-4D3A-A28C-3DC6586A8A17}" dt="2026-03-10T15:30:37.804" v="755" actId="962"/>
          <ac:spMkLst>
            <pc:docMk/>
            <pc:sldMk cId="1643807534" sldId="280"/>
            <ac:spMk id="5" creationId="{15C55B56-09B8-479B-FB50-07F8CCFC8B6F}"/>
          </ac:spMkLst>
        </pc:spChg>
      </pc:sldChg>
      <pc:sldChg chg="modSp">
        <pc:chgData name="Beal, Lauren" userId="4e4ea5a3-4d26-4a5b-ad70-6fe85d006ab0" providerId="ADAL" clId="{CEAD434F-3F16-4D3A-A28C-3DC6586A8A17}" dt="2026-03-10T15:25:52.794" v="747" actId="962"/>
        <pc:sldMkLst>
          <pc:docMk/>
          <pc:sldMk cId="1772725869" sldId="281"/>
        </pc:sldMkLst>
        <pc:graphicFrameChg chg="mod">
          <ac:chgData name="Beal, Lauren" userId="4e4ea5a3-4d26-4a5b-ad70-6fe85d006ab0" providerId="ADAL" clId="{CEAD434F-3F16-4D3A-A28C-3DC6586A8A17}" dt="2026-03-10T15:25:52.794" v="747" actId="962"/>
          <ac:graphicFrameMkLst>
            <pc:docMk/>
            <pc:sldMk cId="1772725869" sldId="281"/>
            <ac:graphicFrameMk id="4" creationId="{6F07886A-313C-BAAA-5237-A515398C2A81}"/>
          </ac:graphicFrameMkLst>
        </pc:graphicFrameChg>
      </pc:sldChg>
      <pc:sldChg chg="modSp mod">
        <pc:chgData name="Beal, Lauren" userId="4e4ea5a3-4d26-4a5b-ad70-6fe85d006ab0" providerId="ADAL" clId="{CEAD434F-3F16-4D3A-A28C-3DC6586A8A17}" dt="2026-03-10T15:33:22.823" v="814"/>
        <pc:sldMkLst>
          <pc:docMk/>
          <pc:sldMk cId="52143308" sldId="334"/>
        </pc:sldMkLst>
        <pc:spChg chg="mod ord">
          <ac:chgData name="Beal, Lauren" userId="4e4ea5a3-4d26-4a5b-ad70-6fe85d006ab0" providerId="ADAL" clId="{CEAD434F-3F16-4D3A-A28C-3DC6586A8A17}" dt="2026-03-10T15:33:22.823" v="814"/>
          <ac:spMkLst>
            <pc:docMk/>
            <pc:sldMk cId="52143308" sldId="334"/>
            <ac:spMk id="3" creationId="{4663BB3C-A4AB-F788-B1EE-A326AD7F34F6}"/>
          </ac:spMkLst>
        </pc:spChg>
        <pc:spChg chg="ord">
          <ac:chgData name="Beal, Lauren" userId="4e4ea5a3-4d26-4a5b-ad70-6fe85d006ab0" providerId="ADAL" clId="{CEAD434F-3F16-4D3A-A28C-3DC6586A8A17}" dt="2026-03-10T15:32:16.380" v="794"/>
          <ac:spMkLst>
            <pc:docMk/>
            <pc:sldMk cId="52143308" sldId="334"/>
            <ac:spMk id="4" creationId="{9398E552-9B24-855D-D123-77414E9258BA}"/>
          </ac:spMkLst>
        </pc:spChg>
        <pc:spChg chg="ord">
          <ac:chgData name="Beal, Lauren" userId="4e4ea5a3-4d26-4a5b-ad70-6fe85d006ab0" providerId="ADAL" clId="{CEAD434F-3F16-4D3A-A28C-3DC6586A8A17}" dt="2026-03-10T15:33:03.657" v="801"/>
          <ac:spMkLst>
            <pc:docMk/>
            <pc:sldMk cId="52143308" sldId="334"/>
            <ac:spMk id="7" creationId="{73FDC4AF-1701-3C60-E202-94E0B98B67B4}"/>
          </ac:spMkLst>
        </pc:spChg>
        <pc:spChg chg="mod ord">
          <ac:chgData name="Beal, Lauren" userId="4e4ea5a3-4d26-4a5b-ad70-6fe85d006ab0" providerId="ADAL" clId="{CEAD434F-3F16-4D3A-A28C-3DC6586A8A17}" dt="2026-03-10T15:33:15.509" v="808"/>
          <ac:spMkLst>
            <pc:docMk/>
            <pc:sldMk cId="52143308" sldId="334"/>
            <ac:spMk id="8" creationId="{76A27BFE-D7FE-3B6E-404A-7D87AE75A0D2}"/>
          </ac:spMkLst>
        </pc:spChg>
        <pc:spChg chg="mod">
          <ac:chgData name="Beal, Lauren" userId="4e4ea5a3-4d26-4a5b-ad70-6fe85d006ab0" providerId="ADAL" clId="{CEAD434F-3F16-4D3A-A28C-3DC6586A8A17}" dt="2026-03-10T15:23:24.720" v="733" actId="962"/>
          <ac:spMkLst>
            <pc:docMk/>
            <pc:sldMk cId="52143308" sldId="334"/>
            <ac:spMk id="9" creationId="{28EC9CD0-FD18-7241-A55B-52709C1844B9}"/>
          </ac:spMkLst>
        </pc:spChg>
        <pc:spChg chg="ord">
          <ac:chgData name="Beal, Lauren" userId="4e4ea5a3-4d26-4a5b-ad70-6fe85d006ab0" providerId="ADAL" clId="{CEAD434F-3F16-4D3A-A28C-3DC6586A8A17}" dt="2026-03-10T15:32:32.965" v="796"/>
          <ac:spMkLst>
            <pc:docMk/>
            <pc:sldMk cId="52143308" sldId="334"/>
            <ac:spMk id="16" creationId="{22FAAF24-2166-DAFB-31A3-4884A4889CDE}"/>
          </ac:spMkLst>
        </pc:spChg>
        <pc:spChg chg="ord">
          <ac:chgData name="Beal, Lauren" userId="4e4ea5a3-4d26-4a5b-ad70-6fe85d006ab0" providerId="ADAL" clId="{CEAD434F-3F16-4D3A-A28C-3DC6586A8A17}" dt="2026-03-10T15:31:45.753" v="765"/>
          <ac:spMkLst>
            <pc:docMk/>
            <pc:sldMk cId="52143308" sldId="334"/>
            <ac:spMk id="25" creationId="{A2D47620-4C5E-4585-2382-F3CF3784B0F3}"/>
          </ac:spMkLst>
        </pc:spChg>
        <pc:spChg chg="ord">
          <ac:chgData name="Beal, Lauren" userId="4e4ea5a3-4d26-4a5b-ad70-6fe85d006ab0" providerId="ADAL" clId="{CEAD434F-3F16-4D3A-A28C-3DC6586A8A17}" dt="2026-03-10T15:32:03.198" v="786"/>
          <ac:spMkLst>
            <pc:docMk/>
            <pc:sldMk cId="52143308" sldId="334"/>
            <ac:spMk id="30" creationId="{F6A6CB3F-A656-9D32-8471-AE8E6939AF39}"/>
          </ac:spMkLst>
        </pc:spChg>
        <pc:cxnChg chg="mod">
          <ac:chgData name="Beal, Lauren" userId="4e4ea5a3-4d26-4a5b-ad70-6fe85d006ab0" providerId="ADAL" clId="{CEAD434F-3F16-4D3A-A28C-3DC6586A8A17}" dt="2026-03-10T15:23:04.886" v="731" actId="962"/>
          <ac:cxnSpMkLst>
            <pc:docMk/>
            <pc:sldMk cId="52143308" sldId="334"/>
            <ac:cxnSpMk id="6" creationId="{14581320-B2FF-D376-64E6-FFA79D4C0E34}"/>
          </ac:cxnSpMkLst>
        </pc:cxnChg>
        <pc:cxnChg chg="mod">
          <ac:chgData name="Beal, Lauren" userId="4e4ea5a3-4d26-4a5b-ad70-6fe85d006ab0" providerId="ADAL" clId="{CEAD434F-3F16-4D3A-A28C-3DC6586A8A17}" dt="2026-03-10T15:23:37.582" v="735" actId="962"/>
          <ac:cxnSpMkLst>
            <pc:docMk/>
            <pc:sldMk cId="52143308" sldId="334"/>
            <ac:cxnSpMk id="13" creationId="{FF674EE6-6D8A-01AE-56C2-E8DFFE9410A0}"/>
          </ac:cxnSpMkLst>
        </pc:cxnChg>
        <pc:cxnChg chg="mod">
          <ac:chgData name="Beal, Lauren" userId="4e4ea5a3-4d26-4a5b-ad70-6fe85d006ab0" providerId="ADAL" clId="{CEAD434F-3F16-4D3A-A28C-3DC6586A8A17}" dt="2026-03-10T15:24:03.256" v="737" actId="962"/>
          <ac:cxnSpMkLst>
            <pc:docMk/>
            <pc:sldMk cId="52143308" sldId="334"/>
            <ac:cxnSpMk id="17" creationId="{3F069BD3-EFEF-153A-0590-34DB3F0C6989}"/>
          </ac:cxnSpMkLst>
        </pc:cxnChg>
        <pc:cxnChg chg="mod">
          <ac:chgData name="Beal, Lauren" userId="4e4ea5a3-4d26-4a5b-ad70-6fe85d006ab0" providerId="ADAL" clId="{CEAD434F-3F16-4D3A-A28C-3DC6586A8A17}" dt="2026-03-10T15:24:15.945" v="739" actId="962"/>
          <ac:cxnSpMkLst>
            <pc:docMk/>
            <pc:sldMk cId="52143308" sldId="334"/>
            <ac:cxnSpMk id="19" creationId="{AB310329-B599-DF9C-7F78-D643BDBAC707}"/>
          </ac:cxnSpMkLst>
        </pc:cxnChg>
        <pc:cxnChg chg="mod ord">
          <ac:chgData name="Beal, Lauren" userId="4e4ea5a3-4d26-4a5b-ad70-6fe85d006ab0" providerId="ADAL" clId="{CEAD434F-3F16-4D3A-A28C-3DC6586A8A17}" dt="2026-03-10T15:31:52.398" v="772"/>
          <ac:cxnSpMkLst>
            <pc:docMk/>
            <pc:sldMk cId="52143308" sldId="334"/>
            <ac:cxnSpMk id="26" creationId="{708B8D4F-8277-B625-0430-8BF197314048}"/>
          </ac:cxnSpMkLst>
        </pc:cxnChg>
        <pc:cxnChg chg="mod ord">
          <ac:chgData name="Beal, Lauren" userId="4e4ea5a3-4d26-4a5b-ad70-6fe85d006ab0" providerId="ADAL" clId="{CEAD434F-3F16-4D3A-A28C-3DC6586A8A17}" dt="2026-03-10T15:31:56.463" v="779"/>
          <ac:cxnSpMkLst>
            <pc:docMk/>
            <pc:sldMk cId="52143308" sldId="334"/>
            <ac:cxnSpMk id="27" creationId="{E4A481C0-AFA5-EF20-F8D2-90277543283E}"/>
          </ac:cxnSpMkLst>
        </pc:cxnChg>
      </pc:sldChg>
      <pc:sldChg chg="modSp mod">
        <pc:chgData name="Beal, Lauren" userId="4e4ea5a3-4d26-4a5b-ad70-6fe85d006ab0" providerId="ADAL" clId="{CEAD434F-3F16-4D3A-A28C-3DC6586A8A17}" dt="2026-03-02T18:56:56.119" v="25" actId="20577"/>
        <pc:sldMkLst>
          <pc:docMk/>
          <pc:sldMk cId="1935475768" sldId="337"/>
        </pc:sldMkLst>
        <pc:spChg chg="mod">
          <ac:chgData name="Beal, Lauren" userId="4e4ea5a3-4d26-4a5b-ad70-6fe85d006ab0" providerId="ADAL" clId="{CEAD434F-3F16-4D3A-A28C-3DC6586A8A17}" dt="2026-03-02T18:56:56.119" v="25" actId="20577"/>
          <ac:spMkLst>
            <pc:docMk/>
            <pc:sldMk cId="1935475768" sldId="337"/>
            <ac:spMk id="12" creationId="{E3D131D3-E594-8A4B-98A0-A5F2B908CC1E}"/>
          </ac:spMkLst>
        </pc:spChg>
      </pc:sldChg>
      <pc:sldChg chg="addSp delSp modSp new mod setBg">
        <pc:chgData name="Beal, Lauren" userId="4e4ea5a3-4d26-4a5b-ad70-6fe85d006ab0" providerId="ADAL" clId="{CEAD434F-3F16-4D3A-A28C-3DC6586A8A17}" dt="2026-03-10T15:30:04.661" v="749" actId="962"/>
        <pc:sldMkLst>
          <pc:docMk/>
          <pc:sldMk cId="93164200" sldId="339"/>
        </pc:sldMkLst>
        <pc:spChg chg="mod">
          <ac:chgData name="Beal, Lauren" userId="4e4ea5a3-4d26-4a5b-ad70-6fe85d006ab0" providerId="ADAL" clId="{CEAD434F-3F16-4D3A-A28C-3DC6586A8A17}" dt="2026-03-02T21:56:22.878" v="606" actId="26606"/>
          <ac:spMkLst>
            <pc:docMk/>
            <pc:sldMk cId="93164200" sldId="339"/>
            <ac:spMk id="2" creationId="{AE7FBE81-B7E4-607D-621F-ECE38D168C04}"/>
          </ac:spMkLst>
        </pc:spChg>
        <pc:spChg chg="mod">
          <ac:chgData name="Beal, Lauren" userId="4e4ea5a3-4d26-4a5b-ad70-6fe85d006ab0" providerId="ADAL" clId="{CEAD434F-3F16-4D3A-A28C-3DC6586A8A17}" dt="2026-03-02T21:56:44.988" v="613" actId="27636"/>
          <ac:spMkLst>
            <pc:docMk/>
            <pc:sldMk cId="93164200" sldId="339"/>
            <ac:spMk id="3" creationId="{45552BCB-1CE4-AF54-2025-AB1C3D63766B}"/>
          </ac:spMkLst>
        </pc:spChg>
        <pc:picChg chg="add mod">
          <ac:chgData name="Beal, Lauren" userId="4e4ea5a3-4d26-4a5b-ad70-6fe85d006ab0" providerId="ADAL" clId="{CEAD434F-3F16-4D3A-A28C-3DC6586A8A17}" dt="2026-03-10T15:30:04.661" v="749" actId="962"/>
          <ac:picMkLst>
            <pc:docMk/>
            <pc:sldMk cId="93164200" sldId="339"/>
            <ac:picMk id="7" creationId="{560C9D04-173D-3A91-D2E6-0B89B85A7D81}"/>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34D1A0-A7B4-4AA1-82CA-C9FC0D73485B}" type="doc">
      <dgm:prSet loTypeId="urn:microsoft.com/office/officeart/2018/5/layout/IconCircleLabelList" loCatId="icon" qsTypeId="urn:microsoft.com/office/officeart/2005/8/quickstyle/simple1" qsCatId="simple" csTypeId="urn:microsoft.com/office/officeart/2018/5/colors/Iconchunking_neutralicon_colorful2" csCatId="colorful" phldr="1"/>
      <dgm:spPr/>
      <dgm:t>
        <a:bodyPr/>
        <a:lstStyle/>
        <a:p>
          <a:endParaRPr lang="en-US"/>
        </a:p>
      </dgm:t>
    </dgm:pt>
    <dgm:pt modelId="{58356E8E-3B2C-4869-84B4-4C0293C339A2}">
      <dgm:prSet/>
      <dgm:spPr/>
      <dgm:t>
        <a:bodyPr/>
        <a:lstStyle/>
        <a:p>
          <a:pPr>
            <a:defRPr cap="all"/>
          </a:pPr>
          <a:r>
            <a:rPr lang="en-US" dirty="0">
              <a:latin typeface="Century Gothic" panose="020B0502020202020204" pitchFamily="34" charset="0"/>
            </a:rPr>
            <a:t>Complete Application</a:t>
          </a:r>
        </a:p>
      </dgm:t>
    </dgm:pt>
    <dgm:pt modelId="{DB6DEC11-35BE-4BDE-855E-D0F9962CD92A}" type="parTrans" cxnId="{B0A592BD-9CDF-4729-8270-0C6CB515E075}">
      <dgm:prSet/>
      <dgm:spPr/>
      <dgm:t>
        <a:bodyPr/>
        <a:lstStyle/>
        <a:p>
          <a:endParaRPr lang="en-US"/>
        </a:p>
      </dgm:t>
    </dgm:pt>
    <dgm:pt modelId="{8629F914-E186-4E84-8895-0B893CD92045}" type="sibTrans" cxnId="{B0A592BD-9CDF-4729-8270-0C6CB515E075}">
      <dgm:prSet/>
      <dgm:spPr/>
      <dgm:t>
        <a:bodyPr/>
        <a:lstStyle/>
        <a:p>
          <a:endParaRPr lang="en-US"/>
        </a:p>
      </dgm:t>
    </dgm:pt>
    <dgm:pt modelId="{9D83DF7A-DFFD-4C20-A758-745F6DA17E04}">
      <dgm:prSet/>
      <dgm:spPr/>
      <dgm:t>
        <a:bodyPr/>
        <a:lstStyle/>
        <a:p>
          <a:pPr>
            <a:defRPr cap="all"/>
          </a:pPr>
          <a:r>
            <a:rPr lang="en-US">
              <a:latin typeface="Century Gothic" panose="020B0502020202020204" pitchFamily="34" charset="0"/>
            </a:rPr>
            <a:t>Budget worksheet</a:t>
          </a:r>
        </a:p>
      </dgm:t>
    </dgm:pt>
    <dgm:pt modelId="{B005DEA7-7480-4425-9DC1-8121E5874DCF}" type="parTrans" cxnId="{D1A7E116-9143-40FE-888C-7B3BBF2AFCA4}">
      <dgm:prSet/>
      <dgm:spPr/>
      <dgm:t>
        <a:bodyPr/>
        <a:lstStyle/>
        <a:p>
          <a:endParaRPr lang="en-US"/>
        </a:p>
      </dgm:t>
    </dgm:pt>
    <dgm:pt modelId="{D7D547DC-1C7B-4D4E-8ABF-EC904C594897}" type="sibTrans" cxnId="{D1A7E116-9143-40FE-888C-7B3BBF2AFCA4}">
      <dgm:prSet/>
      <dgm:spPr/>
      <dgm:t>
        <a:bodyPr/>
        <a:lstStyle/>
        <a:p>
          <a:endParaRPr lang="en-US"/>
        </a:p>
      </dgm:t>
    </dgm:pt>
    <dgm:pt modelId="{44E49F00-483E-4F7A-8644-96C988D555E1}">
      <dgm:prSet/>
      <dgm:spPr/>
      <dgm:t>
        <a:bodyPr/>
        <a:lstStyle/>
        <a:p>
          <a:pPr>
            <a:defRPr cap="all"/>
          </a:pPr>
          <a:r>
            <a:rPr lang="en-US" dirty="0">
              <a:latin typeface="Century Gothic" panose="020B0502020202020204" pitchFamily="34" charset="0"/>
            </a:rPr>
            <a:t>Signed Conflict of Interest Form  </a:t>
          </a:r>
        </a:p>
      </dgm:t>
    </dgm:pt>
    <dgm:pt modelId="{09E4E72E-7CA9-4DF0-8284-39D2681AC602}" type="parTrans" cxnId="{A7746542-37E2-4819-AEEC-B00DE0934CDE}">
      <dgm:prSet/>
      <dgm:spPr/>
      <dgm:t>
        <a:bodyPr/>
        <a:lstStyle/>
        <a:p>
          <a:endParaRPr lang="en-US"/>
        </a:p>
      </dgm:t>
    </dgm:pt>
    <dgm:pt modelId="{11101BE1-9BE7-44D2-967F-4C71C6544A98}" type="sibTrans" cxnId="{A7746542-37E2-4819-AEEC-B00DE0934CDE}">
      <dgm:prSet/>
      <dgm:spPr/>
      <dgm:t>
        <a:bodyPr/>
        <a:lstStyle/>
        <a:p>
          <a:endParaRPr lang="en-US"/>
        </a:p>
      </dgm:t>
    </dgm:pt>
    <dgm:pt modelId="{32FE7B96-C680-4B4A-9C30-462A43EF57AD}" type="pres">
      <dgm:prSet presAssocID="{B034D1A0-A7B4-4AA1-82CA-C9FC0D73485B}" presName="root" presStyleCnt="0">
        <dgm:presLayoutVars>
          <dgm:dir/>
          <dgm:resizeHandles val="exact"/>
        </dgm:presLayoutVars>
      </dgm:prSet>
      <dgm:spPr/>
    </dgm:pt>
    <dgm:pt modelId="{0FB7B101-EED3-4EBC-A6CB-6174397F4676}" type="pres">
      <dgm:prSet presAssocID="{58356E8E-3B2C-4869-84B4-4C0293C339A2}" presName="compNode" presStyleCnt="0"/>
      <dgm:spPr/>
    </dgm:pt>
    <dgm:pt modelId="{18961528-B0E3-4124-910F-033F6D3F6243}" type="pres">
      <dgm:prSet presAssocID="{58356E8E-3B2C-4869-84B4-4C0293C339A2}" presName="iconBgRect" presStyleLbl="bgShp" presStyleIdx="0" presStyleCnt="3"/>
      <dgm:spPr/>
    </dgm:pt>
    <dgm:pt modelId="{8AABC3DA-A266-4228-A0F8-2FFBF2719EA7}" type="pres">
      <dgm:prSet presAssocID="{58356E8E-3B2C-4869-84B4-4C0293C339A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7A27203F-AD6E-4F1D-901E-B1BD056031EB}" type="pres">
      <dgm:prSet presAssocID="{58356E8E-3B2C-4869-84B4-4C0293C339A2}" presName="spaceRect" presStyleCnt="0"/>
      <dgm:spPr/>
    </dgm:pt>
    <dgm:pt modelId="{F00B165E-1AC4-44FD-A5C7-F4F544E95505}" type="pres">
      <dgm:prSet presAssocID="{58356E8E-3B2C-4869-84B4-4C0293C339A2}" presName="textRect" presStyleLbl="revTx" presStyleIdx="0" presStyleCnt="3">
        <dgm:presLayoutVars>
          <dgm:chMax val="1"/>
          <dgm:chPref val="1"/>
        </dgm:presLayoutVars>
      </dgm:prSet>
      <dgm:spPr/>
    </dgm:pt>
    <dgm:pt modelId="{A624FF9F-995F-4625-8A26-1E824A7BFACA}" type="pres">
      <dgm:prSet presAssocID="{8629F914-E186-4E84-8895-0B893CD92045}" presName="sibTrans" presStyleCnt="0"/>
      <dgm:spPr/>
    </dgm:pt>
    <dgm:pt modelId="{1CE6831A-2E5C-4019-9B2D-F2C4F301D70A}" type="pres">
      <dgm:prSet presAssocID="{9D83DF7A-DFFD-4C20-A758-745F6DA17E04}" presName="compNode" presStyleCnt="0"/>
      <dgm:spPr/>
    </dgm:pt>
    <dgm:pt modelId="{76285B7B-A0C1-4346-885E-C1FE1C9E61B7}" type="pres">
      <dgm:prSet presAssocID="{9D83DF7A-DFFD-4C20-A758-745F6DA17E04}" presName="iconBgRect" presStyleLbl="bgShp" presStyleIdx="1" presStyleCnt="3"/>
      <dgm:spPr>
        <a:solidFill>
          <a:schemeClr val="accent4"/>
        </a:solidFill>
      </dgm:spPr>
    </dgm:pt>
    <dgm:pt modelId="{0D1A11E5-E19F-4579-B9F1-F2A074D36E46}" type="pres">
      <dgm:prSet presAssocID="{9D83DF7A-DFFD-4C20-A758-745F6DA17E0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14C5D0B8-BB09-4C2C-B9D2-5F771006ED03}" type="pres">
      <dgm:prSet presAssocID="{9D83DF7A-DFFD-4C20-A758-745F6DA17E04}" presName="spaceRect" presStyleCnt="0"/>
      <dgm:spPr/>
    </dgm:pt>
    <dgm:pt modelId="{C6BFA969-6676-4A6D-B5E9-8EDC22DBCCCE}" type="pres">
      <dgm:prSet presAssocID="{9D83DF7A-DFFD-4C20-A758-745F6DA17E04}" presName="textRect" presStyleLbl="revTx" presStyleIdx="1" presStyleCnt="3">
        <dgm:presLayoutVars>
          <dgm:chMax val="1"/>
          <dgm:chPref val="1"/>
        </dgm:presLayoutVars>
      </dgm:prSet>
      <dgm:spPr/>
    </dgm:pt>
    <dgm:pt modelId="{C6C75197-ACC5-41C1-976A-2E6F00B95042}" type="pres">
      <dgm:prSet presAssocID="{D7D547DC-1C7B-4D4E-8ABF-EC904C594897}" presName="sibTrans" presStyleCnt="0"/>
      <dgm:spPr/>
    </dgm:pt>
    <dgm:pt modelId="{6B80593E-DE60-4568-A80F-E5834A26816C}" type="pres">
      <dgm:prSet presAssocID="{44E49F00-483E-4F7A-8644-96C988D555E1}" presName="compNode" presStyleCnt="0"/>
      <dgm:spPr/>
    </dgm:pt>
    <dgm:pt modelId="{9A289828-AE90-4C45-9C94-35CCCFFBDCBA}" type="pres">
      <dgm:prSet presAssocID="{44E49F00-483E-4F7A-8644-96C988D555E1}" presName="iconBgRect" presStyleLbl="bgShp" presStyleIdx="2" presStyleCnt="3"/>
      <dgm:spPr/>
    </dgm:pt>
    <dgm:pt modelId="{EAE1ACC9-F8C7-426D-A88E-BFF216194760}" type="pres">
      <dgm:prSet presAssocID="{44E49F00-483E-4F7A-8644-96C988D555E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5A215C66-DE79-40E8-94B8-785B16F707E2}" type="pres">
      <dgm:prSet presAssocID="{44E49F00-483E-4F7A-8644-96C988D555E1}" presName="spaceRect" presStyleCnt="0"/>
      <dgm:spPr/>
    </dgm:pt>
    <dgm:pt modelId="{916197B6-B913-4D82-AE97-D40B8524A2B5}" type="pres">
      <dgm:prSet presAssocID="{44E49F00-483E-4F7A-8644-96C988D555E1}" presName="textRect" presStyleLbl="revTx" presStyleIdx="2" presStyleCnt="3">
        <dgm:presLayoutVars>
          <dgm:chMax val="1"/>
          <dgm:chPref val="1"/>
        </dgm:presLayoutVars>
      </dgm:prSet>
      <dgm:spPr/>
    </dgm:pt>
  </dgm:ptLst>
  <dgm:cxnLst>
    <dgm:cxn modelId="{D1A7E116-9143-40FE-888C-7B3BBF2AFCA4}" srcId="{B034D1A0-A7B4-4AA1-82CA-C9FC0D73485B}" destId="{9D83DF7A-DFFD-4C20-A758-745F6DA17E04}" srcOrd="1" destOrd="0" parTransId="{B005DEA7-7480-4425-9DC1-8121E5874DCF}" sibTransId="{D7D547DC-1C7B-4D4E-8ABF-EC904C594897}"/>
    <dgm:cxn modelId="{ECED6233-42F6-4950-9032-DCB14FAA0673}" type="presOf" srcId="{44E49F00-483E-4F7A-8644-96C988D555E1}" destId="{916197B6-B913-4D82-AE97-D40B8524A2B5}" srcOrd="0" destOrd="0" presId="urn:microsoft.com/office/officeart/2018/5/layout/IconCircleLabelList"/>
    <dgm:cxn modelId="{A7746542-37E2-4819-AEEC-B00DE0934CDE}" srcId="{B034D1A0-A7B4-4AA1-82CA-C9FC0D73485B}" destId="{44E49F00-483E-4F7A-8644-96C988D555E1}" srcOrd="2" destOrd="0" parTransId="{09E4E72E-7CA9-4DF0-8284-39D2681AC602}" sibTransId="{11101BE1-9BE7-44D2-967F-4C71C6544A98}"/>
    <dgm:cxn modelId="{E3B6F745-EADE-400B-AA37-B2116DEAF3BB}" type="presOf" srcId="{9D83DF7A-DFFD-4C20-A758-745F6DA17E04}" destId="{C6BFA969-6676-4A6D-B5E9-8EDC22DBCCCE}" srcOrd="0" destOrd="0" presId="urn:microsoft.com/office/officeart/2018/5/layout/IconCircleLabelList"/>
    <dgm:cxn modelId="{A6B7E446-87FC-4AEE-9727-4C96A7D7F0B4}" type="presOf" srcId="{58356E8E-3B2C-4869-84B4-4C0293C339A2}" destId="{F00B165E-1AC4-44FD-A5C7-F4F544E95505}" srcOrd="0" destOrd="0" presId="urn:microsoft.com/office/officeart/2018/5/layout/IconCircleLabelList"/>
    <dgm:cxn modelId="{B0A592BD-9CDF-4729-8270-0C6CB515E075}" srcId="{B034D1A0-A7B4-4AA1-82CA-C9FC0D73485B}" destId="{58356E8E-3B2C-4869-84B4-4C0293C339A2}" srcOrd="0" destOrd="0" parTransId="{DB6DEC11-35BE-4BDE-855E-D0F9962CD92A}" sibTransId="{8629F914-E186-4E84-8895-0B893CD92045}"/>
    <dgm:cxn modelId="{5F1F09DE-56F2-4466-A16A-6EA3A0E93EB0}" type="presOf" srcId="{B034D1A0-A7B4-4AA1-82CA-C9FC0D73485B}" destId="{32FE7B96-C680-4B4A-9C30-462A43EF57AD}" srcOrd="0" destOrd="0" presId="urn:microsoft.com/office/officeart/2018/5/layout/IconCircleLabelList"/>
    <dgm:cxn modelId="{651389C7-4E10-4829-B005-E9CA5A31D86F}" type="presParOf" srcId="{32FE7B96-C680-4B4A-9C30-462A43EF57AD}" destId="{0FB7B101-EED3-4EBC-A6CB-6174397F4676}" srcOrd="0" destOrd="0" presId="urn:microsoft.com/office/officeart/2018/5/layout/IconCircleLabelList"/>
    <dgm:cxn modelId="{16250612-2167-4AF9-A88B-A71CF19F7EAB}" type="presParOf" srcId="{0FB7B101-EED3-4EBC-A6CB-6174397F4676}" destId="{18961528-B0E3-4124-910F-033F6D3F6243}" srcOrd="0" destOrd="0" presId="urn:microsoft.com/office/officeart/2018/5/layout/IconCircleLabelList"/>
    <dgm:cxn modelId="{C246C8FD-63B6-4D78-A9B7-7245D968A3E6}" type="presParOf" srcId="{0FB7B101-EED3-4EBC-A6CB-6174397F4676}" destId="{8AABC3DA-A266-4228-A0F8-2FFBF2719EA7}" srcOrd="1" destOrd="0" presId="urn:microsoft.com/office/officeart/2018/5/layout/IconCircleLabelList"/>
    <dgm:cxn modelId="{142717BD-6B55-4902-B46C-0C2275D7B80E}" type="presParOf" srcId="{0FB7B101-EED3-4EBC-A6CB-6174397F4676}" destId="{7A27203F-AD6E-4F1D-901E-B1BD056031EB}" srcOrd="2" destOrd="0" presId="urn:microsoft.com/office/officeart/2018/5/layout/IconCircleLabelList"/>
    <dgm:cxn modelId="{5974B5CD-7A64-4896-91B7-56AFBF4E7A42}" type="presParOf" srcId="{0FB7B101-EED3-4EBC-A6CB-6174397F4676}" destId="{F00B165E-1AC4-44FD-A5C7-F4F544E95505}" srcOrd="3" destOrd="0" presId="urn:microsoft.com/office/officeart/2018/5/layout/IconCircleLabelList"/>
    <dgm:cxn modelId="{EBB3E787-EC62-4072-BEA7-12A55B304E4E}" type="presParOf" srcId="{32FE7B96-C680-4B4A-9C30-462A43EF57AD}" destId="{A624FF9F-995F-4625-8A26-1E824A7BFACA}" srcOrd="1" destOrd="0" presId="urn:microsoft.com/office/officeart/2018/5/layout/IconCircleLabelList"/>
    <dgm:cxn modelId="{1FD09B90-DBEC-405A-A444-186319D6A1AD}" type="presParOf" srcId="{32FE7B96-C680-4B4A-9C30-462A43EF57AD}" destId="{1CE6831A-2E5C-4019-9B2D-F2C4F301D70A}" srcOrd="2" destOrd="0" presId="urn:microsoft.com/office/officeart/2018/5/layout/IconCircleLabelList"/>
    <dgm:cxn modelId="{E4352E8D-454D-448B-88F2-6D2739C7CCAB}" type="presParOf" srcId="{1CE6831A-2E5C-4019-9B2D-F2C4F301D70A}" destId="{76285B7B-A0C1-4346-885E-C1FE1C9E61B7}" srcOrd="0" destOrd="0" presId="urn:microsoft.com/office/officeart/2018/5/layout/IconCircleLabelList"/>
    <dgm:cxn modelId="{6FA7EAF3-1329-4A51-9D03-E5EC3DF7B925}" type="presParOf" srcId="{1CE6831A-2E5C-4019-9B2D-F2C4F301D70A}" destId="{0D1A11E5-E19F-4579-B9F1-F2A074D36E46}" srcOrd="1" destOrd="0" presId="urn:microsoft.com/office/officeart/2018/5/layout/IconCircleLabelList"/>
    <dgm:cxn modelId="{BBA5A4AA-A730-4DBA-B392-F13051E79D31}" type="presParOf" srcId="{1CE6831A-2E5C-4019-9B2D-F2C4F301D70A}" destId="{14C5D0B8-BB09-4C2C-B9D2-5F771006ED03}" srcOrd="2" destOrd="0" presId="urn:microsoft.com/office/officeart/2018/5/layout/IconCircleLabelList"/>
    <dgm:cxn modelId="{8C02AD93-C507-4F01-A559-616512C4B6CB}" type="presParOf" srcId="{1CE6831A-2E5C-4019-9B2D-F2C4F301D70A}" destId="{C6BFA969-6676-4A6D-B5E9-8EDC22DBCCCE}" srcOrd="3" destOrd="0" presId="urn:microsoft.com/office/officeart/2018/5/layout/IconCircleLabelList"/>
    <dgm:cxn modelId="{6BBAF349-50D6-4C32-A8BB-D5C8738004E9}" type="presParOf" srcId="{32FE7B96-C680-4B4A-9C30-462A43EF57AD}" destId="{C6C75197-ACC5-41C1-976A-2E6F00B95042}" srcOrd="3" destOrd="0" presId="urn:microsoft.com/office/officeart/2018/5/layout/IconCircleLabelList"/>
    <dgm:cxn modelId="{FD9EE553-C9DB-427B-9900-329E262A7CF6}" type="presParOf" srcId="{32FE7B96-C680-4B4A-9C30-462A43EF57AD}" destId="{6B80593E-DE60-4568-A80F-E5834A26816C}" srcOrd="4" destOrd="0" presId="urn:microsoft.com/office/officeart/2018/5/layout/IconCircleLabelList"/>
    <dgm:cxn modelId="{85F57014-06A8-4581-BD59-1CCB5C06A351}" type="presParOf" srcId="{6B80593E-DE60-4568-A80F-E5834A26816C}" destId="{9A289828-AE90-4C45-9C94-35CCCFFBDCBA}" srcOrd="0" destOrd="0" presId="urn:microsoft.com/office/officeart/2018/5/layout/IconCircleLabelList"/>
    <dgm:cxn modelId="{9E46B197-283F-4D17-B50B-533720F7A9FE}" type="presParOf" srcId="{6B80593E-DE60-4568-A80F-E5834A26816C}" destId="{EAE1ACC9-F8C7-426D-A88E-BFF216194760}" srcOrd="1" destOrd="0" presId="urn:microsoft.com/office/officeart/2018/5/layout/IconCircleLabelList"/>
    <dgm:cxn modelId="{1B5C3B3E-FAE8-405F-8880-11F0720BFC6F}" type="presParOf" srcId="{6B80593E-DE60-4568-A80F-E5834A26816C}" destId="{5A215C66-DE79-40E8-94B8-785B16F707E2}" srcOrd="2" destOrd="0" presId="urn:microsoft.com/office/officeart/2018/5/layout/IconCircleLabelList"/>
    <dgm:cxn modelId="{D377EF26-F90F-407D-BCB2-2B83A1EE8320}" type="presParOf" srcId="{6B80593E-DE60-4568-A80F-E5834A26816C}" destId="{916197B6-B913-4D82-AE97-D40B8524A2B5}"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961528-B0E3-4124-910F-033F6D3F6243}">
      <dsp:nvSpPr>
        <dsp:cNvPr id="0" name=""/>
        <dsp:cNvSpPr/>
      </dsp:nvSpPr>
      <dsp:spPr>
        <a:xfrm>
          <a:off x="679050" y="218599"/>
          <a:ext cx="1887187" cy="188718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ABC3DA-A266-4228-A0F8-2FFBF2719EA7}">
      <dsp:nvSpPr>
        <dsp:cNvPr id="0" name=""/>
        <dsp:cNvSpPr/>
      </dsp:nvSpPr>
      <dsp:spPr>
        <a:xfrm>
          <a:off x="1081237" y="620787"/>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0B165E-1AC4-44FD-A5C7-F4F544E95505}">
      <dsp:nvSpPr>
        <dsp:cNvPr id="0" name=""/>
        <dsp:cNvSpPr/>
      </dsp:nvSpPr>
      <dsp:spPr>
        <a:xfrm>
          <a:off x="75768" y="2693600"/>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dirty="0">
              <a:latin typeface="Century Gothic" panose="020B0502020202020204" pitchFamily="34" charset="0"/>
            </a:rPr>
            <a:t>Complete Application</a:t>
          </a:r>
        </a:p>
      </dsp:txBody>
      <dsp:txXfrm>
        <a:off x="75768" y="2693600"/>
        <a:ext cx="3093750" cy="720000"/>
      </dsp:txXfrm>
    </dsp:sp>
    <dsp:sp modelId="{76285B7B-A0C1-4346-885E-C1FE1C9E61B7}">
      <dsp:nvSpPr>
        <dsp:cNvPr id="0" name=""/>
        <dsp:cNvSpPr/>
      </dsp:nvSpPr>
      <dsp:spPr>
        <a:xfrm>
          <a:off x="4314206" y="218599"/>
          <a:ext cx="1887187" cy="1887187"/>
        </a:xfrm>
        <a:prstGeom prst="ellipse">
          <a:avLst/>
        </a:prstGeom>
        <a:solidFill>
          <a:schemeClr val="accent4"/>
        </a:solidFill>
        <a:ln>
          <a:noFill/>
        </a:ln>
        <a:effectLst/>
      </dsp:spPr>
      <dsp:style>
        <a:lnRef idx="0">
          <a:scrgbClr r="0" g="0" b="0"/>
        </a:lnRef>
        <a:fillRef idx="1">
          <a:scrgbClr r="0" g="0" b="0"/>
        </a:fillRef>
        <a:effectRef idx="0">
          <a:scrgbClr r="0" g="0" b="0"/>
        </a:effectRef>
        <a:fontRef idx="minor"/>
      </dsp:style>
    </dsp:sp>
    <dsp:sp modelId="{0D1A11E5-E19F-4579-B9F1-F2A074D36E46}">
      <dsp:nvSpPr>
        <dsp:cNvPr id="0" name=""/>
        <dsp:cNvSpPr/>
      </dsp:nvSpPr>
      <dsp:spPr>
        <a:xfrm>
          <a:off x="4716393" y="620787"/>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BFA969-6676-4A6D-B5E9-8EDC22DBCCCE}">
      <dsp:nvSpPr>
        <dsp:cNvPr id="0" name=""/>
        <dsp:cNvSpPr/>
      </dsp:nvSpPr>
      <dsp:spPr>
        <a:xfrm>
          <a:off x="3710925" y="2693600"/>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latin typeface="Century Gothic" panose="020B0502020202020204" pitchFamily="34" charset="0"/>
            </a:rPr>
            <a:t>Budget worksheet</a:t>
          </a:r>
        </a:p>
      </dsp:txBody>
      <dsp:txXfrm>
        <a:off x="3710925" y="2693600"/>
        <a:ext cx="3093750" cy="720000"/>
      </dsp:txXfrm>
    </dsp:sp>
    <dsp:sp modelId="{9A289828-AE90-4C45-9C94-35CCCFFBDCBA}">
      <dsp:nvSpPr>
        <dsp:cNvPr id="0" name=""/>
        <dsp:cNvSpPr/>
      </dsp:nvSpPr>
      <dsp:spPr>
        <a:xfrm>
          <a:off x="7949362" y="218599"/>
          <a:ext cx="1887187" cy="1887187"/>
        </a:xfrm>
        <a:prstGeom prst="ellipse">
          <a:avLst/>
        </a:prstGeom>
        <a:solidFill>
          <a:schemeClr val="accent2">
            <a:hueOff val="4589209"/>
            <a:satOff val="12981"/>
            <a:lumOff val="14510"/>
            <a:alphaOff val="0"/>
          </a:schemeClr>
        </a:solidFill>
        <a:ln>
          <a:noFill/>
        </a:ln>
        <a:effectLst/>
      </dsp:spPr>
      <dsp:style>
        <a:lnRef idx="0">
          <a:scrgbClr r="0" g="0" b="0"/>
        </a:lnRef>
        <a:fillRef idx="1">
          <a:scrgbClr r="0" g="0" b="0"/>
        </a:fillRef>
        <a:effectRef idx="0">
          <a:scrgbClr r="0" g="0" b="0"/>
        </a:effectRef>
        <a:fontRef idx="minor"/>
      </dsp:style>
    </dsp:sp>
    <dsp:sp modelId="{EAE1ACC9-F8C7-426D-A88E-BFF216194760}">
      <dsp:nvSpPr>
        <dsp:cNvPr id="0" name=""/>
        <dsp:cNvSpPr/>
      </dsp:nvSpPr>
      <dsp:spPr>
        <a:xfrm>
          <a:off x="8351550" y="620787"/>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6197B6-B913-4D82-AE97-D40B8524A2B5}">
      <dsp:nvSpPr>
        <dsp:cNvPr id="0" name=""/>
        <dsp:cNvSpPr/>
      </dsp:nvSpPr>
      <dsp:spPr>
        <a:xfrm>
          <a:off x="7346081" y="2693600"/>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dirty="0">
              <a:latin typeface="Century Gothic" panose="020B0502020202020204" pitchFamily="34" charset="0"/>
            </a:rPr>
            <a:t>Signed Conflict of Interest Form  </a:t>
          </a:r>
        </a:p>
      </dsp:txBody>
      <dsp:txXfrm>
        <a:off x="7346081" y="2693600"/>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1E986-BDF4-4A82-8F04-1DAC2C0C1AF9}" type="datetimeFigureOut">
              <a:rPr lang="en-US" smtClean="0"/>
              <a:t>3/2/2026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28107-1E64-4DA0-961E-5CB8612A5158}" type="slidenum">
              <a:rPr lang="en-US" smtClean="0"/>
              <a:t>‹#›</a:t>
            </a:fld>
            <a:endParaRPr lang="en-US"/>
          </a:p>
        </p:txBody>
      </p:sp>
    </p:spTree>
    <p:extLst>
      <p:ext uri="{BB962C8B-B14F-4D97-AF65-F5344CB8AC3E}">
        <p14:creationId xmlns:p14="http://schemas.microsoft.com/office/powerpoint/2010/main" val="366845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 of me</a:t>
            </a:r>
          </a:p>
        </p:txBody>
      </p:sp>
      <p:sp>
        <p:nvSpPr>
          <p:cNvPr id="4" name="Slide Number Placeholder 3"/>
          <p:cNvSpPr>
            <a:spLocks noGrp="1"/>
          </p:cNvSpPr>
          <p:nvPr>
            <p:ph type="sldNum" sz="quarter" idx="5"/>
          </p:nvPr>
        </p:nvSpPr>
        <p:spPr/>
        <p:txBody>
          <a:bodyPr/>
          <a:lstStyle/>
          <a:p>
            <a:fld id="{30228107-1E64-4DA0-961E-5CB8612A5158}" type="slidenum">
              <a:rPr lang="en-US" smtClean="0"/>
              <a:t>1</a:t>
            </a:fld>
            <a:endParaRPr lang="en-US"/>
          </a:p>
        </p:txBody>
      </p:sp>
    </p:spTree>
    <p:extLst>
      <p:ext uri="{BB962C8B-B14F-4D97-AF65-F5344CB8AC3E}">
        <p14:creationId xmlns:p14="http://schemas.microsoft.com/office/powerpoint/2010/main" val="1349828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0228107-1E64-4DA0-961E-5CB8612A5158}" type="slidenum">
              <a:rPr lang="en-US" smtClean="0"/>
              <a:t>2</a:t>
            </a:fld>
            <a:endParaRPr lang="en-US"/>
          </a:p>
        </p:txBody>
      </p:sp>
    </p:spTree>
    <p:extLst>
      <p:ext uri="{BB962C8B-B14F-4D97-AF65-F5344CB8AC3E}">
        <p14:creationId xmlns:p14="http://schemas.microsoft.com/office/powerpoint/2010/main" val="891856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8107-1E64-4DA0-961E-5CB8612A5158}" type="slidenum">
              <a:rPr lang="en-US" smtClean="0"/>
              <a:t>4</a:t>
            </a:fld>
            <a:endParaRPr lang="en-US"/>
          </a:p>
        </p:txBody>
      </p:sp>
    </p:spTree>
    <p:extLst>
      <p:ext uri="{BB962C8B-B14F-4D97-AF65-F5344CB8AC3E}">
        <p14:creationId xmlns:p14="http://schemas.microsoft.com/office/powerpoint/2010/main" val="1191377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30228107-1E64-4DA0-961E-5CB8612A5158}" type="slidenum">
              <a:rPr lang="en-US" smtClean="0"/>
              <a:t>8</a:t>
            </a:fld>
            <a:endParaRPr lang="en-US"/>
          </a:p>
        </p:txBody>
      </p:sp>
    </p:spTree>
    <p:extLst>
      <p:ext uri="{BB962C8B-B14F-4D97-AF65-F5344CB8AC3E}">
        <p14:creationId xmlns:p14="http://schemas.microsoft.com/office/powerpoint/2010/main" val="797420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8107-1E64-4DA0-961E-5CB8612A5158}" type="slidenum">
              <a:rPr lang="en-US" smtClean="0"/>
              <a:t>9</a:t>
            </a:fld>
            <a:endParaRPr lang="en-US"/>
          </a:p>
        </p:txBody>
      </p:sp>
    </p:spTree>
    <p:extLst>
      <p:ext uri="{BB962C8B-B14F-4D97-AF65-F5344CB8AC3E}">
        <p14:creationId xmlns:p14="http://schemas.microsoft.com/office/powerpoint/2010/main" val="2569133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docs are on the website</a:t>
            </a:r>
          </a:p>
          <a:p>
            <a:r>
              <a:rPr lang="en-US" dirty="0"/>
              <a:t>As is a PDF of the application questions for you to review so you can develop answers outside of the portal as need be</a:t>
            </a:r>
          </a:p>
        </p:txBody>
      </p:sp>
      <p:sp>
        <p:nvSpPr>
          <p:cNvPr id="4" name="Slide Number Placeholder 3"/>
          <p:cNvSpPr>
            <a:spLocks noGrp="1"/>
          </p:cNvSpPr>
          <p:nvPr>
            <p:ph type="sldNum" sz="quarter" idx="5"/>
          </p:nvPr>
        </p:nvSpPr>
        <p:spPr/>
        <p:txBody>
          <a:bodyPr/>
          <a:lstStyle/>
          <a:p>
            <a:fld id="{30228107-1E64-4DA0-961E-5CB8612A5158}" type="slidenum">
              <a:rPr lang="en-US" smtClean="0"/>
              <a:t>10</a:t>
            </a:fld>
            <a:endParaRPr lang="en-US"/>
          </a:p>
        </p:txBody>
      </p:sp>
    </p:spTree>
    <p:extLst>
      <p:ext uri="{BB962C8B-B14F-4D97-AF65-F5344CB8AC3E}">
        <p14:creationId xmlns:p14="http://schemas.microsoft.com/office/powerpoint/2010/main" val="38416164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tiff"/><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tif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tiff"/><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5EACBBB-6FCE-6B45-8719-D4DBB4F9ADF0}"/>
              </a:ext>
            </a:extLst>
          </p:cNvPr>
          <p:cNvPicPr>
            <a:picLocks noChangeAspect="1"/>
          </p:cNvPicPr>
          <p:nvPr userDrawn="1"/>
        </p:nvPicPr>
        <p:blipFill rotWithShape="1">
          <a:blip r:embed="rId2" cstate="email">
            <a:alphaModFix amt="50000"/>
            <a:extLst>
              <a:ext uri="{28A0092B-C50C-407E-A947-70E740481C1C}">
                <a14:useLocalDpi xmlns:a14="http://schemas.microsoft.com/office/drawing/2010/main"/>
              </a:ext>
            </a:extLst>
          </a:blip>
          <a:srcRect/>
          <a:stretch/>
        </p:blipFill>
        <p:spPr>
          <a:xfrm>
            <a:off x="3175" y="324925"/>
            <a:ext cx="12192000" cy="6533075"/>
          </a:xfrm>
          <a:prstGeom prst="rect">
            <a:avLst/>
          </a:prstGeom>
        </p:spPr>
      </p:pic>
      <p:pic>
        <p:nvPicPr>
          <p:cNvPr id="14" name="Picture 13">
            <a:extLst>
              <a:ext uri="{FF2B5EF4-FFF2-40B4-BE49-F238E27FC236}">
                <a16:creationId xmlns:a16="http://schemas.microsoft.com/office/drawing/2014/main" id="{6A513812-6B1B-E245-B2CB-EFB1759D15C8}"/>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7" name="Picture 6">
            <a:extLst>
              <a:ext uri="{FF2B5EF4-FFF2-40B4-BE49-F238E27FC236}">
                <a16:creationId xmlns:a16="http://schemas.microsoft.com/office/drawing/2014/main" id="{098CFC92-37C7-3D40-A314-CF30C4C6396A}"/>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3175" y="-4978"/>
            <a:ext cx="12192000" cy="982491"/>
          </a:xfrm>
          <a:prstGeom prst="rect">
            <a:avLst/>
          </a:prstGeom>
        </p:spPr>
      </p:pic>
      <p:sp>
        <p:nvSpPr>
          <p:cNvPr id="4" name="Date Placeholder 3">
            <a:extLst>
              <a:ext uri="{FF2B5EF4-FFF2-40B4-BE49-F238E27FC236}">
                <a16:creationId xmlns:a16="http://schemas.microsoft.com/office/drawing/2014/main" id="{F66602B2-4381-4B43-8EAD-5F017CE2AAB7}"/>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2CD6D3B3-9200-6E47-BC8F-6D77EF400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5F5C7-B123-4246-BDCE-13175EDB6013}"/>
              </a:ext>
            </a:extLst>
          </p:cNvPr>
          <p:cNvSpPr>
            <a:spLocks noGrp="1"/>
          </p:cNvSpPr>
          <p:nvPr>
            <p:ph type="sldNum" sz="quarter" idx="12"/>
          </p:nvPr>
        </p:nvSpPr>
        <p:spPr/>
        <p:txBody>
          <a:bodyPr/>
          <a:lstStyle/>
          <a:p>
            <a:fld id="{F1AC1194-F25E-814B-9304-87CFF248FEE2}" type="slidenum">
              <a:rPr lang="en-US" smtClean="0"/>
              <a:t>‹#›</a:t>
            </a:fld>
            <a:endParaRPr lang="en-US"/>
          </a:p>
        </p:txBody>
      </p:sp>
      <p:pic>
        <p:nvPicPr>
          <p:cNvPr id="9" name="Picture 8">
            <a:extLst>
              <a:ext uri="{FF2B5EF4-FFF2-40B4-BE49-F238E27FC236}">
                <a16:creationId xmlns:a16="http://schemas.microsoft.com/office/drawing/2014/main" id="{96BF44E6-9346-C84D-904D-B083C7CE2C01}"/>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1" name="Title 1">
            <a:extLst>
              <a:ext uri="{FF2B5EF4-FFF2-40B4-BE49-F238E27FC236}">
                <a16:creationId xmlns:a16="http://schemas.microsoft.com/office/drawing/2014/main" id="{6CE25B54-7086-0347-B148-B6E32A1FE013}"/>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a:t>Click to edit Master title style</a:t>
            </a:r>
          </a:p>
        </p:txBody>
      </p:sp>
      <p:sp>
        <p:nvSpPr>
          <p:cNvPr id="12" name="Content Placeholder 2">
            <a:extLst>
              <a:ext uri="{FF2B5EF4-FFF2-40B4-BE49-F238E27FC236}">
                <a16:creationId xmlns:a16="http://schemas.microsoft.com/office/drawing/2014/main" id="{C7072121-8659-6C4C-8001-64A77A0A0D80}"/>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a:t>Click to edit Master text styles</a:t>
            </a:r>
          </a:p>
          <a:p>
            <a:pPr lvl="1"/>
            <a:r>
              <a:rPr lang="en-US"/>
              <a:t>Second level</a:t>
            </a:r>
          </a:p>
          <a:p>
            <a:pPr lvl="2"/>
            <a:r>
              <a:rPr lang="en-US"/>
              <a:t>Third level</a:t>
            </a:r>
          </a:p>
        </p:txBody>
      </p:sp>
      <p:sp>
        <p:nvSpPr>
          <p:cNvPr id="15" name="Rectangle 14">
            <a:extLst>
              <a:ext uri="{FF2B5EF4-FFF2-40B4-BE49-F238E27FC236}">
                <a16:creationId xmlns:a16="http://schemas.microsoft.com/office/drawing/2014/main" id="{F48E35F6-50F9-3F40-825C-1A26F39D8BC5}"/>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35272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5E899-F0BA-AB45-B1B1-68AE766771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E81854-66DE-CE4B-B783-FF1E3EEACFA3}"/>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76A8DF05-97C4-A846-97F7-DF0C92EDF071}"/>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F702F6-A460-DA45-A6A3-C17C22E66284}"/>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6" name="Footer Placeholder 5">
            <a:extLst>
              <a:ext uri="{FF2B5EF4-FFF2-40B4-BE49-F238E27FC236}">
                <a16:creationId xmlns:a16="http://schemas.microsoft.com/office/drawing/2014/main" id="{97902045-DF8E-754E-A16D-E7BE516C27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B195E2-4EB0-5745-B87E-93D0EAFF711F}"/>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49804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23514-633A-C149-B2BF-3D0F15223D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C760CE-87EE-C44E-8C7C-A3BF767D2E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CF8175-670E-A248-AFCC-09CAB7C3F709}"/>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BFE187D5-6CDB-5341-B51C-D7AD9E04F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BB4FE-A9A2-2146-A435-C43FD72E9143}"/>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068177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8EB0BF-6E52-4A41-91D5-D5746DD21EB2}"/>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B1F05-2ED9-824F-AEB6-743BD95FDD09}"/>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49AD57-818F-F145-B6EC-5263F820C72E}"/>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750B2670-304E-AB4C-BDBD-C8B02FE18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3FCB0E-509B-A344-A6E9-3FA14E89461F}"/>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4063219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6A513812-6B1B-E245-B2CB-EFB1759D15C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7" name="Picture 6">
            <a:extLst>
              <a:ext uri="{FF2B5EF4-FFF2-40B4-BE49-F238E27FC236}">
                <a16:creationId xmlns:a16="http://schemas.microsoft.com/office/drawing/2014/main" id="{098CFC92-37C7-3D40-A314-CF30C4C6396A}"/>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175" y="-4978"/>
            <a:ext cx="12192000" cy="982491"/>
          </a:xfrm>
          <a:prstGeom prst="rect">
            <a:avLst/>
          </a:prstGeom>
        </p:spPr>
      </p:pic>
      <p:sp>
        <p:nvSpPr>
          <p:cNvPr id="4" name="Date Placeholder 3">
            <a:extLst>
              <a:ext uri="{FF2B5EF4-FFF2-40B4-BE49-F238E27FC236}">
                <a16:creationId xmlns:a16="http://schemas.microsoft.com/office/drawing/2014/main" id="{F66602B2-4381-4B43-8EAD-5F017CE2AAB7}"/>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2CD6D3B3-9200-6E47-BC8F-6D77EF400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5F5C7-B123-4246-BDCE-13175EDB6013}"/>
              </a:ext>
            </a:extLst>
          </p:cNvPr>
          <p:cNvSpPr>
            <a:spLocks noGrp="1"/>
          </p:cNvSpPr>
          <p:nvPr>
            <p:ph type="sldNum" sz="quarter" idx="12"/>
          </p:nvPr>
        </p:nvSpPr>
        <p:spPr/>
        <p:txBody>
          <a:bodyPr/>
          <a:lstStyle/>
          <a:p>
            <a:fld id="{F1AC1194-F25E-814B-9304-87CFF248FEE2}" type="slidenum">
              <a:rPr lang="en-US" smtClean="0"/>
              <a:t>‹#›</a:t>
            </a:fld>
            <a:endParaRPr lang="en-US"/>
          </a:p>
        </p:txBody>
      </p:sp>
      <p:sp>
        <p:nvSpPr>
          <p:cNvPr id="12" name="Rectangle 11">
            <a:extLst>
              <a:ext uri="{FF2B5EF4-FFF2-40B4-BE49-F238E27FC236}">
                <a16:creationId xmlns:a16="http://schemas.microsoft.com/office/drawing/2014/main" id="{FEA3EADB-64EE-624D-AA14-279AFEE75955}"/>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6B4B149F-CDAC-7D48-B8F4-A318B11BF8FA}"/>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5" name="Title 1">
            <a:extLst>
              <a:ext uri="{FF2B5EF4-FFF2-40B4-BE49-F238E27FC236}">
                <a16:creationId xmlns:a16="http://schemas.microsoft.com/office/drawing/2014/main" id="{E3ED668A-304A-A54A-9379-015E25A26C81}"/>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a:t>Click to edit Master title style</a:t>
            </a:r>
          </a:p>
        </p:txBody>
      </p:sp>
      <p:sp>
        <p:nvSpPr>
          <p:cNvPr id="16" name="Content Placeholder 2">
            <a:extLst>
              <a:ext uri="{FF2B5EF4-FFF2-40B4-BE49-F238E27FC236}">
                <a16:creationId xmlns:a16="http://schemas.microsoft.com/office/drawing/2014/main" id="{A7A0AF98-AF22-CF45-BE4F-7691C3B216F0}"/>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86511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46341ED-3265-2F47-8A6C-8C7D88F4F998}"/>
              </a:ext>
            </a:extLst>
          </p:cNvPr>
          <p:cNvPicPr>
            <a:picLocks noChangeAspect="1"/>
          </p:cNvPicPr>
          <p:nvPr userDrawn="1"/>
        </p:nvPicPr>
        <p:blipFill>
          <a:blip r:embed="rId2" cstate="email">
            <a:alphaModFix amt="5000"/>
            <a:extLst>
              <a:ext uri="{28A0092B-C50C-407E-A947-70E740481C1C}">
                <a14:useLocalDpi xmlns:a14="http://schemas.microsoft.com/office/drawing/2010/main"/>
              </a:ext>
            </a:extLst>
          </a:blip>
          <a:srcRect/>
          <a:stretch/>
        </p:blipFill>
        <p:spPr>
          <a:xfrm>
            <a:off x="3505200" y="1166744"/>
            <a:ext cx="4870588" cy="4870588"/>
          </a:xfrm>
          <a:prstGeom prst="rect">
            <a:avLst/>
          </a:prstGeom>
        </p:spPr>
      </p:pic>
      <p:pic>
        <p:nvPicPr>
          <p:cNvPr id="16" name="Picture 15">
            <a:extLst>
              <a:ext uri="{FF2B5EF4-FFF2-40B4-BE49-F238E27FC236}">
                <a16:creationId xmlns:a16="http://schemas.microsoft.com/office/drawing/2014/main" id="{A1925C7C-19DD-F84B-AC5A-D8089C1C77E3}"/>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rot="10800000">
            <a:off x="3175" y="6356346"/>
            <a:ext cx="12192000" cy="501653"/>
          </a:xfrm>
          <a:prstGeom prst="rect">
            <a:avLst/>
          </a:prstGeom>
        </p:spPr>
      </p:pic>
      <p:pic>
        <p:nvPicPr>
          <p:cNvPr id="17" name="Picture 16">
            <a:extLst>
              <a:ext uri="{FF2B5EF4-FFF2-40B4-BE49-F238E27FC236}">
                <a16:creationId xmlns:a16="http://schemas.microsoft.com/office/drawing/2014/main" id="{F9CA0885-946A-1348-8195-8568DA1116B2}"/>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0" y="7000"/>
            <a:ext cx="12192000" cy="982491"/>
          </a:xfrm>
          <a:prstGeom prst="rect">
            <a:avLst/>
          </a:prstGeom>
        </p:spPr>
      </p:pic>
      <p:sp>
        <p:nvSpPr>
          <p:cNvPr id="4" name="Date Placeholder 3">
            <a:extLst>
              <a:ext uri="{FF2B5EF4-FFF2-40B4-BE49-F238E27FC236}">
                <a16:creationId xmlns:a16="http://schemas.microsoft.com/office/drawing/2014/main" id="{64642357-1115-6342-8BD7-DF4848277793}"/>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15973691-B58B-874F-A27C-71D44DB454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94F817-33C7-9D43-AD7F-2519AFB62659}"/>
              </a:ext>
            </a:extLst>
          </p:cNvPr>
          <p:cNvSpPr>
            <a:spLocks noGrp="1"/>
          </p:cNvSpPr>
          <p:nvPr>
            <p:ph type="sldNum" sz="quarter" idx="12"/>
          </p:nvPr>
        </p:nvSpPr>
        <p:spPr/>
        <p:txBody>
          <a:bodyPr/>
          <a:lstStyle/>
          <a:p>
            <a:fld id="{F1AC1194-F25E-814B-9304-87CFF248FEE2}" type="slidenum">
              <a:rPr lang="en-US" smtClean="0"/>
              <a:t>‹#›</a:t>
            </a:fld>
            <a:endParaRPr lang="en-US"/>
          </a:p>
        </p:txBody>
      </p:sp>
      <p:sp>
        <p:nvSpPr>
          <p:cNvPr id="13" name="Rectangle 12">
            <a:extLst>
              <a:ext uri="{FF2B5EF4-FFF2-40B4-BE49-F238E27FC236}">
                <a16:creationId xmlns:a16="http://schemas.microsoft.com/office/drawing/2014/main" id="{359E39A4-3217-1945-A63E-CBA155BC6269}"/>
              </a:ext>
            </a:extLst>
          </p:cNvPr>
          <p:cNvSpPr/>
          <p:nvPr userDrawn="1"/>
        </p:nvSpPr>
        <p:spPr>
          <a:xfrm>
            <a:off x="0" y="962026"/>
            <a:ext cx="12192000" cy="76200"/>
          </a:xfrm>
          <a:prstGeom prst="rect">
            <a:avLst/>
          </a:prstGeom>
          <a:solidFill>
            <a:srgbClr val="047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0CB509CD-F766-A74F-8CEC-FF6C3871CDA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682941" y="155429"/>
            <a:ext cx="686099" cy="685634"/>
          </a:xfrm>
          <a:prstGeom prst="rect">
            <a:avLst/>
          </a:prstGeom>
        </p:spPr>
      </p:pic>
      <p:sp>
        <p:nvSpPr>
          <p:cNvPr id="15" name="Title 1">
            <a:extLst>
              <a:ext uri="{FF2B5EF4-FFF2-40B4-BE49-F238E27FC236}">
                <a16:creationId xmlns:a16="http://schemas.microsoft.com/office/drawing/2014/main" id="{49BBE3F7-40CA-A840-B829-A5D5B148ECD7}"/>
              </a:ext>
            </a:extLst>
          </p:cNvPr>
          <p:cNvSpPr>
            <a:spLocks noGrp="1"/>
          </p:cNvSpPr>
          <p:nvPr>
            <p:ph type="title"/>
          </p:nvPr>
        </p:nvSpPr>
        <p:spPr>
          <a:xfrm>
            <a:off x="838200" y="1121266"/>
            <a:ext cx="10515600" cy="686802"/>
          </a:xfrm>
        </p:spPr>
        <p:txBody>
          <a:bodyPr>
            <a:normAutofit/>
          </a:bodyPr>
          <a:lstStyle>
            <a:lvl1pPr>
              <a:defRPr sz="3200" b="1" i="0">
                <a:solidFill>
                  <a:srgbClr val="0476A8"/>
                </a:solidFill>
                <a:latin typeface="Roboto Slab" pitchFamily="2" charset="0"/>
                <a:ea typeface="Roboto Slab" pitchFamily="2" charset="0"/>
              </a:defRPr>
            </a:lvl1pPr>
          </a:lstStyle>
          <a:p>
            <a:r>
              <a:rPr lang="en-US"/>
              <a:t>Click to edit Master title style</a:t>
            </a:r>
          </a:p>
        </p:txBody>
      </p:sp>
      <p:sp>
        <p:nvSpPr>
          <p:cNvPr id="18" name="Content Placeholder 2">
            <a:extLst>
              <a:ext uri="{FF2B5EF4-FFF2-40B4-BE49-F238E27FC236}">
                <a16:creationId xmlns:a16="http://schemas.microsoft.com/office/drawing/2014/main" id="{BCB3E24F-49F5-8544-BCED-F38CCB9D7996}"/>
              </a:ext>
            </a:extLst>
          </p:cNvPr>
          <p:cNvSpPr>
            <a:spLocks noGrp="1"/>
          </p:cNvSpPr>
          <p:nvPr>
            <p:ph idx="1"/>
          </p:nvPr>
        </p:nvSpPr>
        <p:spPr>
          <a:xfrm>
            <a:off x="838200" y="1891108"/>
            <a:ext cx="10515600" cy="3631468"/>
          </a:xfrm>
        </p:spPr>
        <p:txBody>
          <a:bodyPr/>
          <a:lstStyle>
            <a:lvl1pPr>
              <a:defRPr sz="2200" b="0" i="0">
                <a:latin typeface="Roboto Slab" pitchFamily="2" charset="0"/>
                <a:ea typeface="Roboto Slab" pitchFamily="2" charset="0"/>
              </a:defRPr>
            </a:lvl1pPr>
            <a:lvl2pPr>
              <a:defRPr sz="2000" b="0" i="0">
                <a:latin typeface="Roboto Slab" pitchFamily="2" charset="0"/>
                <a:ea typeface="Roboto Slab" pitchFamily="2" charset="0"/>
              </a:defRPr>
            </a:lvl2pPr>
            <a:lvl3pPr>
              <a:defRPr sz="1600"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96414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1BC2D-2C8E-7147-AEF9-A0242C3E442F}"/>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8C7D01-43AB-2A4E-9EFC-A3B56485439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BDB691-B72E-9D40-80A3-2564FE2989D6}"/>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2C47A2CD-0E2C-EC4E-A7E0-FBACDEBA06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42FD3-5C00-8B4B-BD6F-A1451066D318}"/>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30707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A8006C-6C51-674C-ACE4-A8C4F53A0F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913C51-7402-134A-9611-A4EA09CFEA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296115-027C-5041-9738-FA97EE972EE0}"/>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6" name="Footer Placeholder 5">
            <a:extLst>
              <a:ext uri="{FF2B5EF4-FFF2-40B4-BE49-F238E27FC236}">
                <a16:creationId xmlns:a16="http://schemas.microsoft.com/office/drawing/2014/main" id="{7EFFBC39-1FE1-5B45-9C64-0F0CAE1F12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65F332-0C33-CF4C-B791-128240799F98}"/>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500478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AEAFC-CF1B-E546-8B41-46B7ADDFBD01}"/>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0E4D8D-2FBE-2E42-99AA-0916F1ECC6C2}"/>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069D79-AB08-B848-810E-ACC301D46624}"/>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7F977E-5909-F843-B777-2F66AF12581C}"/>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574B10-E22A-F74C-8770-73CE26D47FA4}"/>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F9B751-AAD6-D348-AD04-2085D0581FBA}"/>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8" name="Footer Placeholder 7">
            <a:extLst>
              <a:ext uri="{FF2B5EF4-FFF2-40B4-BE49-F238E27FC236}">
                <a16:creationId xmlns:a16="http://schemas.microsoft.com/office/drawing/2014/main" id="{47A416B2-F8A3-5B4A-B392-53EBA15AE5C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E72885-DBDE-734A-9E13-230E8FAEB36E}"/>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1324145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DC295-8D49-C64D-BFCB-1A04F399AE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E4842E-C5D1-AE43-AF09-0EBAAE157682}"/>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4" name="Footer Placeholder 3">
            <a:extLst>
              <a:ext uri="{FF2B5EF4-FFF2-40B4-BE49-F238E27FC236}">
                <a16:creationId xmlns:a16="http://schemas.microsoft.com/office/drawing/2014/main" id="{4CD6BA7C-65E1-0543-AA51-DDEF68A1B1B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F6DA5B-B428-D74C-B5B1-0913340272B2}"/>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217761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0AD575-50F0-A84A-B102-9EB5BCF06260}"/>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3" name="Footer Placeholder 2">
            <a:extLst>
              <a:ext uri="{FF2B5EF4-FFF2-40B4-BE49-F238E27FC236}">
                <a16:creationId xmlns:a16="http://schemas.microsoft.com/office/drawing/2014/main" id="{B7E4D19E-2B30-A44B-8F74-98C19C910D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2768EA-3713-EA42-8FAD-06FC18FBECEB}"/>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430568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BE0A7-3A1A-8640-9701-A29E74FCD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DA962A-C625-3C49-A8B1-03088E8C18FB}"/>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7316BE-CA2A-674C-A0F0-6E6A1DACEC53}"/>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CB981D-1E70-1149-A275-87919E85D3ED}"/>
              </a:ext>
            </a:extLst>
          </p:cNvPr>
          <p:cNvSpPr>
            <a:spLocks noGrp="1"/>
          </p:cNvSpPr>
          <p:nvPr>
            <p:ph type="dt" sz="half" idx="10"/>
          </p:nvPr>
        </p:nvSpPr>
        <p:spPr/>
        <p:txBody>
          <a:bodyPr/>
          <a:lstStyle/>
          <a:p>
            <a:fld id="{7F0793C8-93C1-3645-9CE6-836D5D7A1337}" type="datetimeFigureOut">
              <a:rPr lang="en-US" smtClean="0"/>
              <a:t>3/2/2026</a:t>
            </a:fld>
            <a:endParaRPr lang="en-US"/>
          </a:p>
        </p:txBody>
      </p:sp>
      <p:sp>
        <p:nvSpPr>
          <p:cNvPr id="6" name="Footer Placeholder 5">
            <a:extLst>
              <a:ext uri="{FF2B5EF4-FFF2-40B4-BE49-F238E27FC236}">
                <a16:creationId xmlns:a16="http://schemas.microsoft.com/office/drawing/2014/main" id="{CEF9B122-FAB1-2B48-99A0-13CB62BB96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C6B09F-BC4F-E242-AFEB-3552FD1541E0}"/>
              </a:ext>
            </a:extLst>
          </p:cNvPr>
          <p:cNvSpPr>
            <a:spLocks noGrp="1"/>
          </p:cNvSpPr>
          <p:nvPr>
            <p:ph type="sldNum" sz="quarter" idx="12"/>
          </p:nvPr>
        </p:nvSpPr>
        <p:spPr/>
        <p:txBody>
          <a:bodyPr/>
          <a:lstStyle/>
          <a:p>
            <a:fld id="{F1AC1194-F25E-814B-9304-87CFF248FEE2}" type="slidenum">
              <a:rPr lang="en-US" smtClean="0"/>
              <a:t>‹#›</a:t>
            </a:fld>
            <a:endParaRPr lang="en-US"/>
          </a:p>
        </p:txBody>
      </p:sp>
    </p:spTree>
    <p:extLst>
      <p:ext uri="{BB962C8B-B14F-4D97-AF65-F5344CB8AC3E}">
        <p14:creationId xmlns:p14="http://schemas.microsoft.com/office/powerpoint/2010/main" val="3878671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78BFF-06B9-0C40-8158-5168417103B0}"/>
              </a:ext>
            </a:extLst>
          </p:cNvPr>
          <p:cNvSpPr>
            <a:spLocks noGrp="1"/>
          </p:cNvSpPr>
          <p:nvPr>
            <p:ph type="title"/>
          </p:nvPr>
        </p:nvSpPr>
        <p:spPr>
          <a:xfrm>
            <a:off x="838200" y="12686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E6B449-66F7-404C-8EAA-9ACE761A87C5}"/>
              </a:ext>
            </a:extLst>
          </p:cNvPr>
          <p:cNvSpPr>
            <a:spLocks noGrp="1"/>
          </p:cNvSpPr>
          <p:nvPr>
            <p:ph type="body" idx="1"/>
          </p:nvPr>
        </p:nvSpPr>
        <p:spPr>
          <a:xfrm>
            <a:off x="838200" y="2729123"/>
            <a:ext cx="10515600" cy="28159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F346B5-9A06-D34F-B5C5-53ED2DA09377}"/>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793C8-93C1-3645-9CE6-836D5D7A1337}" type="datetimeFigureOut">
              <a:rPr lang="en-US" smtClean="0"/>
              <a:t>3/2/2026</a:t>
            </a:fld>
            <a:endParaRPr lang="en-US"/>
          </a:p>
        </p:txBody>
      </p:sp>
      <p:sp>
        <p:nvSpPr>
          <p:cNvPr id="5" name="Footer Placeholder 4">
            <a:extLst>
              <a:ext uri="{FF2B5EF4-FFF2-40B4-BE49-F238E27FC236}">
                <a16:creationId xmlns:a16="http://schemas.microsoft.com/office/drawing/2014/main" id="{9904D778-DE33-964A-BEC6-28550C15AEF3}"/>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1EAC4E-6F74-0247-A098-B4B11A0349BB}"/>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C1194-F25E-814B-9304-87CFF248FEE2}" type="slidenum">
              <a:rPr lang="en-US" smtClean="0"/>
              <a:t>‹#›</a:t>
            </a:fld>
            <a:endParaRPr lang="en-US"/>
          </a:p>
        </p:txBody>
      </p:sp>
    </p:spTree>
    <p:extLst>
      <p:ext uri="{BB962C8B-B14F-4D97-AF65-F5344CB8AC3E}">
        <p14:creationId xmlns:p14="http://schemas.microsoft.com/office/powerpoint/2010/main" val="205910226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377" rtl="0" eaLnBrk="1" latinLnBrk="0" hangingPunct="1">
        <a:lnSpc>
          <a:spcPct val="90000"/>
        </a:lnSpc>
        <a:spcBef>
          <a:spcPct val="0"/>
        </a:spcBef>
        <a:buNone/>
        <a:defRPr sz="4400" b="1" i="0" kern="1200">
          <a:solidFill>
            <a:srgbClr val="0476A8"/>
          </a:solidFill>
          <a:latin typeface="Roboto Slab" pitchFamily="2" charset="0"/>
          <a:ea typeface="Roboto Slab" pitchFamily="2" charset="0"/>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0" i="0" kern="1200">
          <a:solidFill>
            <a:schemeClr val="tx1"/>
          </a:solidFill>
          <a:latin typeface="Roboto Slab" pitchFamily="2" charset="0"/>
          <a:ea typeface="Roboto Slab" pitchFamily="2" charset="0"/>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tx1"/>
          </a:solidFill>
          <a:latin typeface="Roboto Slab" pitchFamily="2" charset="0"/>
          <a:ea typeface="Roboto Slab" pitchFamily="2" charset="0"/>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tx1"/>
          </a:solidFill>
          <a:latin typeface="Roboto Slab" pitchFamily="2" charset="0"/>
          <a:ea typeface="Roboto Slab" pitchFamily="2" charset="0"/>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Slab" pitchFamily="2" charset="0"/>
          <a:ea typeface="Roboto Slab" pitchFamily="2" charset="0"/>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Slab" pitchFamily="2" charset="0"/>
          <a:ea typeface="Roboto Slab" pitchFamily="2" charset="0"/>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7.tiff"/></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washoecounty.gov/mgrsoff/divisions/Community%20Reinvestment/WOARF/index.php" TargetMode="External"/><Relationship Id="rId2" Type="http://schemas.openxmlformats.org/officeDocument/2006/relationships/hyperlink" Target="https://gn.ecivis.com/GO/gn_redir/T/c1u5zuo7unks" TargetMode="Externa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woarf@washoecounty.gov" TargetMode="External"/><Relationship Id="rId2" Type="http://schemas.openxmlformats.org/officeDocument/2006/relationships/image" Target="../media/image6.jpeg"/><Relationship Id="rId1" Type="http://schemas.openxmlformats.org/officeDocument/2006/relationships/slideLayout" Target="../slideLayouts/slideLayout8.xml"/><Relationship Id="rId4" Type="http://schemas.openxmlformats.org/officeDocument/2006/relationships/image" Target="../media/image29.tiff"/></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Blue background pattern&#10;&#10;">
            <a:extLst>
              <a:ext uri="{FF2B5EF4-FFF2-40B4-BE49-F238E27FC236}">
                <a16:creationId xmlns:a16="http://schemas.microsoft.com/office/drawing/2014/main" id="{2716F762-938B-1646-8DD8-892F5798703E}"/>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0" y="0"/>
            <a:ext cx="12192000" cy="6858000"/>
          </a:xfrm>
          <a:prstGeom prst="rect">
            <a:avLst/>
          </a:prstGeom>
          <a:solidFill>
            <a:schemeClr val="accent3"/>
          </a:solidFill>
        </p:spPr>
      </p:pic>
      <p:sp>
        <p:nvSpPr>
          <p:cNvPr id="21" name="Subtitle 2">
            <a:extLst>
              <a:ext uri="{FF2B5EF4-FFF2-40B4-BE49-F238E27FC236}">
                <a16:creationId xmlns:a16="http://schemas.microsoft.com/office/drawing/2014/main" id="{948738BA-D24E-1846-B815-9CA15E2D2588}"/>
              </a:ext>
            </a:extLst>
          </p:cNvPr>
          <p:cNvSpPr txBox="1">
            <a:spLocks/>
          </p:cNvSpPr>
          <p:nvPr/>
        </p:nvSpPr>
        <p:spPr>
          <a:xfrm>
            <a:off x="1702677" y="2599400"/>
            <a:ext cx="8786646" cy="1659199"/>
          </a:xfrm>
          <a:prstGeom prst="rect">
            <a:avLst/>
          </a:prstGeom>
        </p:spPr>
        <p:txBody>
          <a:bodyPr vert="horz" wrap="square" lIns="0" tIns="0" rIns="0" bIns="0" rtlCol="0" anchor="t">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lnSpc>
                <a:spcPct val="179597"/>
              </a:lnSpc>
              <a:spcBef>
                <a:spcPts val="0"/>
              </a:spcBef>
              <a:buNone/>
            </a:pPr>
            <a:r>
              <a:rPr lang="en-US" sz="4800" b="1" dirty="0">
                <a:solidFill>
                  <a:schemeClr val="bg1"/>
                </a:solidFill>
                <a:latin typeface="Century Gothic" panose="020B0502020202020204" pitchFamily="34" charset="0"/>
              </a:rPr>
              <a:t>Application Workshop: Washoe Opioid Abatement and Recovery Fund</a:t>
            </a:r>
            <a:endParaRPr lang="en-US" sz="4800" dirty="0">
              <a:solidFill>
                <a:schemeClr val="bg1"/>
              </a:solidFill>
              <a:latin typeface="Century Gothic" panose="020B0502020202020204" pitchFamily="34" charset="0"/>
            </a:endParaRPr>
          </a:p>
        </p:txBody>
      </p:sp>
      <p:pic>
        <p:nvPicPr>
          <p:cNvPr id="6" name="Picture 5" descr="Wahoe County Logo">
            <a:extLst>
              <a:ext uri="{FF2B5EF4-FFF2-40B4-BE49-F238E27FC236}">
                <a16:creationId xmlns:a16="http://schemas.microsoft.com/office/drawing/2014/main" id="{004865C6-0D71-7C4F-8728-ED4E101138F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87164" y="980996"/>
            <a:ext cx="1817675" cy="1816443"/>
          </a:xfrm>
          <a:prstGeom prst="rect">
            <a:avLst/>
          </a:prstGeom>
        </p:spPr>
      </p:pic>
      <p:sp>
        <p:nvSpPr>
          <p:cNvPr id="8" name="Rectangle 7">
            <a:extLst>
              <a:ext uri="{FF2B5EF4-FFF2-40B4-BE49-F238E27FC236}">
                <a16:creationId xmlns:a16="http://schemas.microsoft.com/office/drawing/2014/main" id="{C21807DC-4FC6-C74D-9A66-E7ED82B93F95}"/>
              </a:ext>
              <a:ext uri="{C183D7F6-B498-43B3-948B-1728B52AA6E4}">
                <adec:decorative xmlns:adec="http://schemas.microsoft.com/office/drawing/2017/decorative" val="1"/>
              </a:ext>
            </a:extLst>
          </p:cNvPr>
          <p:cNvSpPr/>
          <p:nvPr/>
        </p:nvSpPr>
        <p:spPr>
          <a:xfrm>
            <a:off x="6003637" y="440340"/>
            <a:ext cx="184731" cy="369332"/>
          </a:xfrm>
          <a:prstGeom prst="rect">
            <a:avLst/>
          </a:prstGeom>
        </p:spPr>
        <p:txBody>
          <a:bodyPr wrap="none" lIns="91440" tIns="45720" rIns="91440" bIns="45720" anchor="t">
            <a:spAutoFit/>
          </a:bodyPr>
          <a:lstStyle/>
          <a:p>
            <a:pPr algn="ctr"/>
            <a:endParaRPr lang="en-US" spc="600">
              <a:solidFill>
                <a:schemeClr val="bg1"/>
              </a:solidFill>
              <a:latin typeface="Roboto Slab Light"/>
            </a:endParaRPr>
          </a:p>
        </p:txBody>
      </p:sp>
    </p:spTree>
    <p:extLst>
      <p:ext uri="{BB962C8B-B14F-4D97-AF65-F5344CB8AC3E}">
        <p14:creationId xmlns:p14="http://schemas.microsoft.com/office/powerpoint/2010/main" val="3977640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ACDA6-4CA3-4BB9-C362-DD3BD99F9AE9}"/>
              </a:ext>
            </a:extLst>
          </p:cNvPr>
          <p:cNvSpPr>
            <a:spLocks noGrp="1"/>
          </p:cNvSpPr>
          <p:nvPr>
            <p:ph type="title"/>
          </p:nvPr>
        </p:nvSpPr>
        <p:spPr/>
        <p:txBody>
          <a:bodyPr/>
          <a:lstStyle/>
          <a:p>
            <a:r>
              <a:rPr lang="en-US">
                <a:latin typeface="Century Gothic" panose="020B0502020202020204" pitchFamily="34" charset="0"/>
              </a:rPr>
              <a:t>Application Attachments</a:t>
            </a:r>
          </a:p>
        </p:txBody>
      </p:sp>
      <p:graphicFrame>
        <p:nvGraphicFramePr>
          <p:cNvPr id="4" name="Content Placeholder 2" descr="3 icons &#10;Purple circle with check mark for complete application&#10;Pink cirlce with file for budget worksheet&#10;red circle with hands for signed conflict of interest form">
            <a:extLst>
              <a:ext uri="{FF2B5EF4-FFF2-40B4-BE49-F238E27FC236}">
                <a16:creationId xmlns:a16="http://schemas.microsoft.com/office/drawing/2014/main" id="{6F07886A-313C-BAAA-5237-A515398C2A81}"/>
              </a:ext>
            </a:extLst>
          </p:cNvPr>
          <p:cNvGraphicFramePr>
            <a:graphicFrameLocks noGrp="1"/>
          </p:cNvGraphicFramePr>
          <p:nvPr>
            <p:ph idx="1"/>
            <p:extLst>
              <p:ext uri="{D42A27DB-BD31-4B8C-83A1-F6EECF244321}">
                <p14:modId xmlns:p14="http://schemas.microsoft.com/office/powerpoint/2010/main" val="3104198602"/>
              </p:ext>
            </p:extLst>
          </p:nvPr>
        </p:nvGraphicFramePr>
        <p:xfrm>
          <a:off x="838200" y="1890713"/>
          <a:ext cx="10515600" cy="363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2725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FBE81-B7E4-607D-621F-ECE38D168C04}"/>
              </a:ext>
            </a:extLst>
          </p:cNvPr>
          <p:cNvSpPr>
            <a:spLocks noGrp="1"/>
          </p:cNvSpPr>
          <p:nvPr>
            <p:ph type="title"/>
          </p:nvPr>
        </p:nvSpPr>
        <p:spPr/>
        <p:txBody>
          <a:bodyPr/>
          <a:lstStyle/>
          <a:p>
            <a:r>
              <a:rPr lang="en-US"/>
              <a:t>eCivis/Euna Grants Budget Template	</a:t>
            </a:r>
            <a:endParaRPr lang="en-US" dirty="0"/>
          </a:p>
        </p:txBody>
      </p:sp>
      <p:sp>
        <p:nvSpPr>
          <p:cNvPr id="3" name="Content Placeholder 2">
            <a:extLst>
              <a:ext uri="{FF2B5EF4-FFF2-40B4-BE49-F238E27FC236}">
                <a16:creationId xmlns:a16="http://schemas.microsoft.com/office/drawing/2014/main" id="{45552BCB-1CE4-AF54-2025-AB1C3D63766B}"/>
              </a:ext>
            </a:extLst>
          </p:cNvPr>
          <p:cNvSpPr>
            <a:spLocks noGrp="1"/>
          </p:cNvSpPr>
          <p:nvPr>
            <p:ph idx="1"/>
          </p:nvPr>
        </p:nvSpPr>
        <p:spPr>
          <a:xfrm>
            <a:off x="838200" y="1891108"/>
            <a:ext cx="2502877" cy="4462800"/>
          </a:xfrm>
        </p:spPr>
        <p:txBody>
          <a:bodyPr>
            <a:normAutofit/>
          </a:bodyPr>
          <a:lstStyle/>
          <a:p>
            <a:r>
              <a:rPr lang="en-US" dirty="0"/>
              <a:t>Use the detailed narrative spreadsheet to complete your entire budget.</a:t>
            </a:r>
          </a:p>
          <a:p>
            <a:r>
              <a:rPr lang="en-US" dirty="0"/>
              <a:t>Simply put the total award request in the “Other” line item of the eCivis budget.</a:t>
            </a:r>
          </a:p>
        </p:txBody>
      </p:sp>
      <p:pic>
        <p:nvPicPr>
          <p:cNvPr id="7" name="Picture 6" descr="Screen shot of the Euna Grants budget worksheet showing all funds being placed in the Other line">
            <a:extLst>
              <a:ext uri="{FF2B5EF4-FFF2-40B4-BE49-F238E27FC236}">
                <a16:creationId xmlns:a16="http://schemas.microsoft.com/office/drawing/2014/main" id="{560C9D04-173D-3A91-D2E6-0B89B85A7D81}"/>
              </a:ext>
            </a:extLst>
          </p:cNvPr>
          <p:cNvPicPr>
            <a:picLocks noChangeAspect="1"/>
          </p:cNvPicPr>
          <p:nvPr/>
        </p:nvPicPr>
        <p:blipFill>
          <a:blip r:embed="rId2"/>
          <a:stretch>
            <a:fillRect/>
          </a:stretch>
        </p:blipFill>
        <p:spPr>
          <a:xfrm>
            <a:off x="3457715" y="1891107"/>
            <a:ext cx="8672348" cy="3631467"/>
          </a:xfrm>
          <a:prstGeom prst="rect">
            <a:avLst/>
          </a:prstGeom>
        </p:spPr>
      </p:pic>
    </p:spTree>
    <p:extLst>
      <p:ext uri="{BB962C8B-B14F-4D97-AF65-F5344CB8AC3E}">
        <p14:creationId xmlns:p14="http://schemas.microsoft.com/office/powerpoint/2010/main" val="93164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E3D131D3-E594-8A4B-98A0-A5F2B908CC1E}"/>
              </a:ext>
            </a:extLst>
          </p:cNvPr>
          <p:cNvSpPr>
            <a:spLocks noGrp="1"/>
          </p:cNvSpPr>
          <p:nvPr>
            <p:ph idx="4294967295"/>
          </p:nvPr>
        </p:nvSpPr>
        <p:spPr>
          <a:xfrm>
            <a:off x="411480" y="1611630"/>
            <a:ext cx="10942320" cy="4903470"/>
          </a:xfrm>
        </p:spPr>
        <p:txBody>
          <a:bodyPr vert="horz" lIns="91440" tIns="45720" rIns="91440" bIns="45720" rtlCol="0" anchor="t">
            <a:normAutofit fontScale="92500"/>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marL="227965" lvl="0" indent="-227965">
              <a:lnSpc>
                <a:spcPct val="150000"/>
              </a:lnSpc>
              <a:spcAft>
                <a:spcPts val="800"/>
              </a:spcAft>
            </a:pPr>
            <a:r>
              <a:rPr lang="en-US" sz="2100" b="1" dirty="0">
                <a:latin typeface="Roboto Slab"/>
                <a:ea typeface="Roboto Slab"/>
                <a:cs typeface="Roboto Slab"/>
              </a:rPr>
              <a:t>Evidence-based </a:t>
            </a:r>
            <a:r>
              <a:rPr lang="en-US" sz="2100" dirty="0">
                <a:latin typeface="Roboto Slab"/>
                <a:ea typeface="Roboto Slab"/>
                <a:cs typeface="Roboto Slab"/>
              </a:rPr>
              <a:t>or evidence-informed, sustainable staffing and funding models</a:t>
            </a:r>
          </a:p>
          <a:p>
            <a:pPr marL="227965" indent="-227965">
              <a:lnSpc>
                <a:spcPct val="150000"/>
              </a:lnSpc>
              <a:spcAft>
                <a:spcPts val="800"/>
              </a:spcAft>
            </a:pPr>
            <a:r>
              <a:rPr lang="en-US" sz="2100" dirty="0">
                <a:latin typeface="Roboto Slab"/>
                <a:ea typeface="Roboto Slab"/>
                <a:cs typeface="Roboto Slab"/>
              </a:rPr>
              <a:t>Alignment with 2026-2029 </a:t>
            </a:r>
            <a:r>
              <a:rPr lang="en-US" sz="2100" b="1" dirty="0">
                <a:latin typeface="Roboto Slab"/>
                <a:ea typeface="Roboto Slab"/>
                <a:cs typeface="Roboto Slab"/>
              </a:rPr>
              <a:t>Needs Assessment and WOARF Funding Plan </a:t>
            </a:r>
            <a:r>
              <a:rPr lang="en-US" sz="2100" dirty="0">
                <a:latin typeface="Roboto Slab"/>
                <a:ea typeface="Roboto Slab"/>
                <a:cs typeface="Roboto Slab"/>
              </a:rPr>
              <a:t>Priorities </a:t>
            </a:r>
            <a:endParaRPr lang="en-US" sz="2100" dirty="0">
              <a:cs typeface="Roboto Slab" pitchFamily="2" charset="0"/>
            </a:endParaRPr>
          </a:p>
          <a:p>
            <a:pPr marL="227965" indent="-227965">
              <a:lnSpc>
                <a:spcPct val="150000"/>
              </a:lnSpc>
              <a:spcAft>
                <a:spcPts val="800"/>
              </a:spcAft>
            </a:pPr>
            <a:r>
              <a:rPr lang="en-US" sz="2100" dirty="0">
                <a:latin typeface="Roboto Slab"/>
                <a:ea typeface="Roboto Slab"/>
                <a:cs typeface="Roboto Slab"/>
              </a:rPr>
              <a:t>Eligible Use under the </a:t>
            </a:r>
            <a:r>
              <a:rPr lang="en-US" sz="2100" b="1" dirty="0">
                <a:latin typeface="Roboto Slab"/>
                <a:ea typeface="Roboto Slab"/>
                <a:cs typeface="Roboto Slab"/>
              </a:rPr>
              <a:t>One Nevada Agreement</a:t>
            </a:r>
            <a:r>
              <a:rPr lang="en-US" sz="2100" dirty="0">
                <a:latin typeface="Roboto Slab"/>
                <a:ea typeface="Roboto Slab"/>
                <a:cs typeface="Roboto Slab"/>
              </a:rPr>
              <a:t> and </a:t>
            </a:r>
            <a:r>
              <a:rPr lang="en-US" sz="2100" b="1" dirty="0">
                <a:latin typeface="Roboto Slab"/>
                <a:ea typeface="Roboto Slab"/>
                <a:cs typeface="Roboto Slab"/>
              </a:rPr>
              <a:t>Litigation Settlement Agreements</a:t>
            </a:r>
          </a:p>
          <a:p>
            <a:pPr marL="227965" indent="-227965">
              <a:lnSpc>
                <a:spcPct val="150000"/>
              </a:lnSpc>
            </a:pPr>
            <a:r>
              <a:rPr lang="en-US" sz="2100" dirty="0">
                <a:latin typeface="Roboto Slab"/>
                <a:ea typeface="Roboto Slab"/>
                <a:cs typeface="Roboto Slab"/>
              </a:rPr>
              <a:t>External and Internal Reviewers will </a:t>
            </a:r>
            <a:r>
              <a:rPr lang="en-US" sz="2100" b="1" dirty="0">
                <a:latin typeface="Roboto Slab"/>
                <a:ea typeface="Roboto Slab"/>
                <a:cs typeface="Roboto Slab"/>
              </a:rPr>
              <a:t>review </a:t>
            </a:r>
            <a:r>
              <a:rPr lang="en-US" sz="2100" dirty="0">
                <a:latin typeface="Roboto Slab"/>
                <a:ea typeface="Roboto Slab"/>
                <a:cs typeface="Roboto Slab"/>
              </a:rPr>
              <a:t>and score proposals using rubric developed by WOARF team</a:t>
            </a:r>
          </a:p>
          <a:p>
            <a:pPr marL="685154" lvl="1" indent="-227965">
              <a:lnSpc>
                <a:spcPct val="150000"/>
              </a:lnSpc>
            </a:pPr>
            <a:r>
              <a:rPr lang="en-US" sz="2100" dirty="0">
                <a:latin typeface="Roboto Slab"/>
                <a:ea typeface="Roboto Slab"/>
                <a:cs typeface="Roboto Slab"/>
              </a:rPr>
              <a:t>3-4 Reviewers</a:t>
            </a:r>
          </a:p>
          <a:p>
            <a:pPr marL="1142342" lvl="2" indent="-227965">
              <a:lnSpc>
                <a:spcPct val="150000"/>
              </a:lnSpc>
            </a:pPr>
            <a:r>
              <a:rPr lang="en-US" sz="2100" dirty="0">
                <a:latin typeface="Roboto Slab"/>
                <a:ea typeface="Roboto Slab"/>
                <a:cs typeface="Roboto Slab"/>
              </a:rPr>
              <a:t>People with Lived Experience on every panel </a:t>
            </a:r>
            <a:endParaRPr lang="en-US" sz="2100" dirty="0">
              <a:cs typeface="Roboto Slab" pitchFamily="2" charset="0"/>
            </a:endParaRPr>
          </a:p>
          <a:p>
            <a:pPr marL="227965" indent="-227965">
              <a:lnSpc>
                <a:spcPct val="150000"/>
              </a:lnSpc>
              <a:spcAft>
                <a:spcPts val="800"/>
              </a:spcAft>
            </a:pPr>
            <a:r>
              <a:rPr lang="en-US" sz="2100" dirty="0">
                <a:latin typeface="Roboto Slab"/>
                <a:ea typeface="Roboto Slab"/>
                <a:cs typeface="Roboto Slab"/>
              </a:rPr>
              <a:t>Selections to be </a:t>
            </a:r>
            <a:r>
              <a:rPr lang="en-US" sz="2100" b="1" dirty="0">
                <a:latin typeface="Roboto Slab"/>
                <a:ea typeface="Roboto Slab"/>
                <a:cs typeface="Roboto Slab"/>
              </a:rPr>
              <a:t>approved by the Board of County Commissioners </a:t>
            </a:r>
          </a:p>
          <a:p>
            <a:pPr marL="227965" lvl="0" indent="-227965">
              <a:lnSpc>
                <a:spcPct val="150000"/>
              </a:lnSpc>
              <a:spcAft>
                <a:spcPts val="800"/>
              </a:spcAft>
            </a:pPr>
            <a:endParaRPr lang="en-US" sz="2200" dirty="0">
              <a:cs typeface="Roboto Slab" pitchFamily="2" charset="0"/>
            </a:endParaRPr>
          </a:p>
        </p:txBody>
      </p:sp>
      <p:sp>
        <p:nvSpPr>
          <p:cNvPr id="14" name="Title 1">
            <a:extLst>
              <a:ext uri="{FF2B5EF4-FFF2-40B4-BE49-F238E27FC236}">
                <a16:creationId xmlns:a16="http://schemas.microsoft.com/office/drawing/2014/main" id="{409FC059-7E02-9B4B-985E-14117C141363}"/>
              </a:ext>
            </a:extLst>
          </p:cNvPr>
          <p:cNvSpPr>
            <a:spLocks noGrp="1"/>
          </p:cNvSpPr>
          <p:nvPr>
            <p:ph type="title"/>
          </p:nvPr>
        </p:nvSpPr>
        <p:spPr>
          <a:xfrm>
            <a:off x="838200" y="1086975"/>
            <a:ext cx="10515600" cy="707535"/>
          </a:xfrm>
        </p:spPr>
        <p:txBody>
          <a:bodyPr/>
          <a:lstStyle>
            <a:lvl1pPr>
              <a:defRPr b="1" i="0">
                <a:solidFill>
                  <a:srgbClr val="0476A8"/>
                </a:solidFill>
                <a:latin typeface="Roboto Slab" pitchFamily="2" charset="0"/>
                <a:ea typeface="Roboto Slab" pitchFamily="2" charset="0"/>
              </a:defRPr>
            </a:lvl1pPr>
          </a:lstStyle>
          <a:p>
            <a:r>
              <a:rPr lang="en-US">
                <a:latin typeface="Roboto Slab"/>
                <a:ea typeface="Roboto Slab"/>
                <a:cs typeface="Roboto Slab"/>
              </a:rPr>
              <a:t>Evaluation and Selection Criteria</a:t>
            </a:r>
            <a:endParaRPr lang="en-US"/>
          </a:p>
        </p:txBody>
      </p:sp>
    </p:spTree>
    <p:extLst>
      <p:ext uri="{BB962C8B-B14F-4D97-AF65-F5344CB8AC3E}">
        <p14:creationId xmlns:p14="http://schemas.microsoft.com/office/powerpoint/2010/main" val="1935475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409FC059-7E02-9B4B-985E-14117C141363}"/>
              </a:ext>
            </a:extLst>
          </p:cNvPr>
          <p:cNvSpPr>
            <a:spLocks noGrp="1"/>
          </p:cNvSpPr>
          <p:nvPr>
            <p:ph type="title"/>
          </p:nvPr>
        </p:nvSpPr>
        <p:spPr>
          <a:xfrm>
            <a:off x="717422" y="1967265"/>
            <a:ext cx="2628900" cy="2547257"/>
          </a:xfrm>
          <a:noFill/>
        </p:spPr>
        <p:txBody>
          <a:bodyPr vert="horz" lIns="91440" tIns="45720" rIns="91440" bIns="45720" rtlCol="0" anchor="ctr">
            <a:normAutofit/>
          </a:bodyPr>
          <a:lstStyle>
            <a:lvl1pPr>
              <a:defRPr b="1" i="0">
                <a:solidFill>
                  <a:srgbClr val="0476A8"/>
                </a:solidFill>
                <a:latin typeface="Roboto Slab" pitchFamily="2" charset="0"/>
                <a:ea typeface="Roboto Slab" pitchFamily="2" charset="0"/>
              </a:defRPr>
            </a:lvl1pPr>
          </a:lstStyle>
          <a:p>
            <a:pPr algn="ctr" defTabSz="914400"/>
            <a:r>
              <a:rPr lang="en-US" sz="3600" kern="1200" dirty="0">
                <a:solidFill>
                  <a:srgbClr val="FFFFFF"/>
                </a:solidFill>
                <a:latin typeface="+mj-lt"/>
                <a:ea typeface="+mj-ea"/>
                <a:cs typeface="+mj-cs"/>
              </a:rPr>
              <a:t>Project Scoring Matrix</a:t>
            </a:r>
          </a:p>
        </p:txBody>
      </p:sp>
      <p:graphicFrame>
        <p:nvGraphicFramePr>
          <p:cNvPr id="2" name="Table 1">
            <a:extLst>
              <a:ext uri="{FF2B5EF4-FFF2-40B4-BE49-F238E27FC236}">
                <a16:creationId xmlns:a16="http://schemas.microsoft.com/office/drawing/2014/main" id="{D55A64F9-51EE-FA38-0D01-8CB5C975B44A}"/>
              </a:ext>
            </a:extLst>
          </p:cNvPr>
          <p:cNvGraphicFramePr>
            <a:graphicFrameLocks noGrp="1"/>
          </p:cNvGraphicFramePr>
          <p:nvPr>
            <p:extLst>
              <p:ext uri="{D42A27DB-BD31-4B8C-83A1-F6EECF244321}">
                <p14:modId xmlns:p14="http://schemas.microsoft.com/office/powerpoint/2010/main" val="1777247033"/>
              </p:ext>
            </p:extLst>
          </p:nvPr>
        </p:nvGraphicFramePr>
        <p:xfrm>
          <a:off x="0" y="0"/>
          <a:ext cx="12192000" cy="6902665"/>
        </p:xfrm>
        <a:graphic>
          <a:graphicData uri="http://schemas.openxmlformats.org/drawingml/2006/table">
            <a:tbl>
              <a:tblPr firstRow="1" firstCol="1" bandRow="1">
                <a:tableStyleId>{5C22544A-7EE6-4342-B048-85BDC9FD1C3A}</a:tableStyleId>
              </a:tblPr>
              <a:tblGrid>
                <a:gridCol w="4405439">
                  <a:extLst>
                    <a:ext uri="{9D8B030D-6E8A-4147-A177-3AD203B41FA5}">
                      <a16:colId xmlns:a16="http://schemas.microsoft.com/office/drawing/2014/main" val="368302728"/>
                    </a:ext>
                  </a:extLst>
                </a:gridCol>
                <a:gridCol w="1520477">
                  <a:extLst>
                    <a:ext uri="{9D8B030D-6E8A-4147-A177-3AD203B41FA5}">
                      <a16:colId xmlns:a16="http://schemas.microsoft.com/office/drawing/2014/main" val="1532134084"/>
                    </a:ext>
                  </a:extLst>
                </a:gridCol>
                <a:gridCol w="6266084">
                  <a:extLst>
                    <a:ext uri="{9D8B030D-6E8A-4147-A177-3AD203B41FA5}">
                      <a16:colId xmlns:a16="http://schemas.microsoft.com/office/drawing/2014/main" val="333934054"/>
                    </a:ext>
                  </a:extLst>
                </a:gridCol>
              </a:tblGrid>
              <a:tr h="432822">
                <a:tc>
                  <a:txBody>
                    <a:bodyPr/>
                    <a:lstStyle/>
                    <a:p>
                      <a:pPr marL="0" marR="0">
                        <a:lnSpc>
                          <a:spcPct val="107000"/>
                        </a:lnSpc>
                        <a:spcBef>
                          <a:spcPts val="315"/>
                        </a:spcBef>
                        <a:spcAft>
                          <a:spcPts val="0"/>
                        </a:spcAft>
                      </a:pPr>
                      <a:r>
                        <a:rPr lang="en-US" sz="2100" dirty="0">
                          <a:effectLst/>
                          <a:highlight>
                            <a:srgbClr val="0476A8"/>
                          </a:highlight>
                          <a:latin typeface="Century Gothic" panose="020B0502020202020204" pitchFamily="34" charset="0"/>
                        </a:rPr>
                        <a:t>Application</a:t>
                      </a:r>
                      <a:endParaRPr lang="en-US" sz="2100" dirty="0">
                        <a:effectLst/>
                        <a:highlight>
                          <a:srgbClr val="0476A8"/>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46323" marB="46323"/>
                </a:tc>
                <a:tc>
                  <a:txBody>
                    <a:bodyPr/>
                    <a:lstStyle/>
                    <a:p>
                      <a:pPr marL="0" marR="0">
                        <a:lnSpc>
                          <a:spcPct val="107000"/>
                        </a:lnSpc>
                        <a:spcBef>
                          <a:spcPts val="315"/>
                        </a:spcBef>
                        <a:spcAft>
                          <a:spcPts val="0"/>
                        </a:spcAft>
                      </a:pPr>
                      <a:r>
                        <a:rPr lang="en-US" sz="2100">
                          <a:effectLst/>
                          <a:highlight>
                            <a:srgbClr val="0476A8"/>
                          </a:highlight>
                          <a:latin typeface="Century Gothic" panose="020B0502020202020204" pitchFamily="34" charset="0"/>
                        </a:rPr>
                        <a:t>Scoring</a:t>
                      </a:r>
                      <a:endParaRPr lang="en-US" sz="2100">
                        <a:effectLst/>
                        <a:highlight>
                          <a:srgbClr val="0476A8"/>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46323" marB="46323"/>
                </a:tc>
                <a:tc>
                  <a:txBody>
                    <a:bodyPr/>
                    <a:lstStyle/>
                    <a:p>
                      <a:pPr marL="0" marR="0">
                        <a:lnSpc>
                          <a:spcPct val="107000"/>
                        </a:lnSpc>
                        <a:spcBef>
                          <a:spcPts val="315"/>
                        </a:spcBef>
                        <a:spcAft>
                          <a:spcPts val="0"/>
                        </a:spcAft>
                      </a:pPr>
                      <a:r>
                        <a:rPr lang="en-US" sz="2100">
                          <a:effectLst/>
                          <a:highlight>
                            <a:srgbClr val="0476A8"/>
                          </a:highlight>
                          <a:latin typeface="Century Gothic" panose="020B0502020202020204" pitchFamily="34" charset="0"/>
                        </a:rPr>
                        <a:t>Description and/or Application Section</a:t>
                      </a:r>
                      <a:endParaRPr lang="en-US" sz="2100">
                        <a:effectLst/>
                        <a:highlight>
                          <a:srgbClr val="0476A8"/>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46323" marB="46323"/>
                </a:tc>
                <a:extLst>
                  <a:ext uri="{0D108BD9-81ED-4DB2-BD59-A6C34878D82A}">
                    <a16:rowId xmlns:a16="http://schemas.microsoft.com/office/drawing/2014/main" val="3531453901"/>
                  </a:ext>
                </a:extLst>
              </a:tr>
              <a:tr h="558243">
                <a:tc>
                  <a:txBody>
                    <a:bodyPr/>
                    <a:lstStyle/>
                    <a:p>
                      <a:pPr marL="0" marR="0">
                        <a:lnSpc>
                          <a:spcPct val="107000"/>
                        </a:lnSpc>
                        <a:spcBef>
                          <a:spcPts val="315"/>
                        </a:spcBef>
                        <a:spcAft>
                          <a:spcPts val="0"/>
                        </a:spcAft>
                      </a:pPr>
                      <a:r>
                        <a:rPr lang="en-US" sz="2100" dirty="0">
                          <a:effectLst/>
                          <a:latin typeface="Century Gothic" panose="020B0502020202020204" pitchFamily="34" charset="0"/>
                        </a:rPr>
                        <a:t>Project Application Complete</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P/F</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Technical Review</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275760791"/>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Conflict of Interest </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P/F</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Technical Review Section U</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2124286622"/>
                  </a:ext>
                </a:extLst>
              </a:tr>
              <a:tr h="559092">
                <a:tc>
                  <a:txBody>
                    <a:bodyPr/>
                    <a:lstStyle/>
                    <a:p>
                      <a:pPr marL="0" marR="0">
                        <a:lnSpc>
                          <a:spcPct val="107000"/>
                        </a:lnSpc>
                        <a:spcBef>
                          <a:spcPts val="315"/>
                        </a:spcBef>
                        <a:spcAft>
                          <a:spcPts val="0"/>
                        </a:spcAft>
                      </a:pPr>
                      <a:r>
                        <a:rPr lang="en-US" sz="2100">
                          <a:effectLst/>
                          <a:latin typeface="Century Gothic" panose="020B0502020202020204" pitchFamily="34" charset="0"/>
                        </a:rPr>
                        <a:t>Budget Narrative Complete</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P/F</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Technical Review (Separate Excel Document)</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2303249606"/>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Key Personnel</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5</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Section E and Q</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3304103208"/>
                  </a:ext>
                </a:extLst>
              </a:tr>
              <a:tr h="691270">
                <a:tc>
                  <a:txBody>
                    <a:bodyPr/>
                    <a:lstStyle/>
                    <a:p>
                      <a:pPr marL="0" marR="0">
                        <a:lnSpc>
                          <a:spcPct val="107000"/>
                        </a:lnSpc>
                        <a:spcBef>
                          <a:spcPts val="315"/>
                        </a:spcBef>
                        <a:spcAft>
                          <a:spcPts val="0"/>
                        </a:spcAft>
                      </a:pPr>
                      <a:r>
                        <a:rPr lang="en-US" sz="2100">
                          <a:effectLst/>
                          <a:latin typeface="Century Gothic" panose="020B0502020202020204" pitchFamily="34" charset="0"/>
                        </a:rPr>
                        <a:t>Sustainability</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5</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Section R and Budget Narrative Implementation Potential</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4177975852"/>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Abstract</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5</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highlight>
                            <a:srgbClr val="F3F6FA"/>
                          </a:highlight>
                          <a:latin typeface="Century Gothic" panose="020B0502020202020204" pitchFamily="34" charset="0"/>
                        </a:rPr>
                        <a:t>Section K</a:t>
                      </a:r>
                      <a:endParaRPr lang="en-US" sz="2100" dirty="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3293401332"/>
                  </a:ext>
                </a:extLst>
              </a:tr>
              <a:tr h="331740">
                <a:tc>
                  <a:txBody>
                    <a:bodyPr/>
                    <a:lstStyle/>
                    <a:p>
                      <a:pPr marL="0" marR="0">
                        <a:lnSpc>
                          <a:spcPct val="107000"/>
                        </a:lnSpc>
                        <a:spcBef>
                          <a:spcPts val="315"/>
                        </a:spcBef>
                        <a:spcAft>
                          <a:spcPts val="0"/>
                        </a:spcAft>
                      </a:pPr>
                      <a:r>
                        <a:rPr lang="en-US" sz="2100">
                          <a:effectLst/>
                          <a:latin typeface="Century Gothic" panose="020B0502020202020204" pitchFamily="34" charset="0"/>
                        </a:rPr>
                        <a:t>Washoe County Applicant</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5</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Section A and B </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4132482435"/>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Organizational Capacity</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15</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Section L</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3603774560"/>
                  </a:ext>
                </a:extLst>
              </a:tr>
              <a:tr h="558243">
                <a:tc>
                  <a:txBody>
                    <a:bodyPr/>
                    <a:lstStyle/>
                    <a:p>
                      <a:pPr marL="0" marR="0">
                        <a:lnSpc>
                          <a:spcPct val="107000"/>
                        </a:lnSpc>
                        <a:spcBef>
                          <a:spcPts val="315"/>
                        </a:spcBef>
                        <a:spcAft>
                          <a:spcPts val="0"/>
                        </a:spcAft>
                      </a:pPr>
                      <a:r>
                        <a:rPr lang="en-US" sz="2100">
                          <a:effectLst/>
                          <a:latin typeface="Century Gothic" panose="020B0502020202020204" pitchFamily="34" charset="0"/>
                        </a:rPr>
                        <a:t>Project Design &amp; Implementation</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25</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Section M (Program details)</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2141822420"/>
                  </a:ext>
                </a:extLst>
              </a:tr>
              <a:tr h="558243">
                <a:tc>
                  <a:txBody>
                    <a:bodyPr/>
                    <a:lstStyle/>
                    <a:p>
                      <a:pPr marL="0" marR="0">
                        <a:lnSpc>
                          <a:spcPct val="107000"/>
                        </a:lnSpc>
                        <a:spcBef>
                          <a:spcPts val="315"/>
                        </a:spcBef>
                        <a:spcAft>
                          <a:spcPts val="0"/>
                        </a:spcAft>
                      </a:pPr>
                      <a:r>
                        <a:rPr lang="en-US" sz="2100" dirty="0">
                          <a:effectLst/>
                          <a:latin typeface="Century Gothic" panose="020B0502020202020204" pitchFamily="34" charset="0"/>
                        </a:rPr>
                        <a:t>Capabilities &amp; Competencies</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20</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Section N (specific to proposed scope)</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2538505308"/>
                  </a:ext>
                </a:extLst>
              </a:tr>
              <a:tr h="559092">
                <a:tc>
                  <a:txBody>
                    <a:bodyPr/>
                    <a:lstStyle/>
                    <a:p>
                      <a:pPr marL="0" marR="0">
                        <a:lnSpc>
                          <a:spcPct val="107000"/>
                        </a:lnSpc>
                        <a:spcBef>
                          <a:spcPts val="315"/>
                        </a:spcBef>
                        <a:spcAft>
                          <a:spcPts val="0"/>
                        </a:spcAft>
                      </a:pPr>
                      <a:r>
                        <a:rPr lang="en-US" sz="2100">
                          <a:effectLst/>
                          <a:latin typeface="Century Gothic" panose="020B0502020202020204" pitchFamily="34" charset="0"/>
                        </a:rPr>
                        <a:t>Data Collection</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10</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Section O (ability of agency to collect data)</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3556629085"/>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Scope of Work</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10</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highlight>
                            <a:srgbClr val="F3F6FA"/>
                          </a:highlight>
                          <a:latin typeface="Century Gothic" panose="020B0502020202020204" pitchFamily="34" charset="0"/>
                        </a:rPr>
                        <a:t>Section P</a:t>
                      </a:r>
                      <a:endParaRPr lang="en-US" sz="2100" dirty="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1151736497"/>
                  </a:ext>
                </a:extLst>
              </a:tr>
              <a:tr h="331740">
                <a:tc>
                  <a:txBody>
                    <a:bodyPr/>
                    <a:lstStyle/>
                    <a:p>
                      <a:pPr marL="0" marR="0">
                        <a:lnSpc>
                          <a:spcPct val="107000"/>
                        </a:lnSpc>
                        <a:spcBef>
                          <a:spcPts val="315"/>
                        </a:spcBef>
                        <a:spcAft>
                          <a:spcPts val="0"/>
                        </a:spcAft>
                      </a:pPr>
                      <a:r>
                        <a:rPr lang="en-US" sz="2100">
                          <a:effectLst/>
                          <a:latin typeface="Century Gothic" panose="020B0502020202020204" pitchFamily="34" charset="0"/>
                        </a:rPr>
                        <a:t>All assurances signed</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P/F</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Technical Review</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3757470990"/>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Risk Management</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highlight>
                            <a:srgbClr val="F3F6FA"/>
                          </a:highlight>
                          <a:latin typeface="Century Gothic" panose="020B0502020202020204" pitchFamily="34" charset="0"/>
                        </a:rPr>
                        <a:t>P/F</a:t>
                      </a:r>
                      <a:endParaRPr lang="en-US" sz="210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highlight>
                            <a:srgbClr val="F3F6FA"/>
                          </a:highlight>
                          <a:latin typeface="Century Gothic" panose="020B0502020202020204" pitchFamily="34" charset="0"/>
                        </a:rPr>
                        <a:t>Technical Review</a:t>
                      </a:r>
                      <a:endParaRPr lang="en-US" sz="2100" dirty="0">
                        <a:effectLst/>
                        <a:highlight>
                          <a:srgbClr val="F3F6FA"/>
                        </a:highligh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1407560040"/>
                  </a:ext>
                </a:extLst>
              </a:tr>
              <a:tr h="331740">
                <a:tc>
                  <a:txBody>
                    <a:bodyPr/>
                    <a:lstStyle/>
                    <a:p>
                      <a:pPr marL="0" marR="0">
                        <a:lnSpc>
                          <a:spcPct val="107000"/>
                        </a:lnSpc>
                        <a:spcBef>
                          <a:spcPts val="315"/>
                        </a:spcBef>
                        <a:spcAft>
                          <a:spcPts val="0"/>
                        </a:spcAft>
                      </a:pPr>
                      <a:r>
                        <a:rPr lang="en-US" sz="2100" dirty="0">
                          <a:effectLst/>
                          <a:latin typeface="Century Gothic" panose="020B0502020202020204" pitchFamily="34" charset="0"/>
                        </a:rPr>
                        <a:t>Total</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a:effectLst/>
                          <a:latin typeface="Century Gothic" panose="020B0502020202020204" pitchFamily="34" charset="0"/>
                        </a:rPr>
                        <a:t>100</a:t>
                      </a:r>
                      <a:endParaRPr lang="en-US" sz="210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tc>
                  <a:txBody>
                    <a:bodyPr/>
                    <a:lstStyle/>
                    <a:p>
                      <a:pPr marL="0" marR="0">
                        <a:lnSpc>
                          <a:spcPct val="107000"/>
                        </a:lnSpc>
                        <a:spcBef>
                          <a:spcPts val="315"/>
                        </a:spcBef>
                        <a:spcAft>
                          <a:spcPts val="0"/>
                        </a:spcAft>
                      </a:pPr>
                      <a:r>
                        <a:rPr lang="en-US" sz="2100" dirty="0">
                          <a:effectLst/>
                          <a:latin typeface="Century Gothic" panose="020B0502020202020204" pitchFamily="34" charset="0"/>
                        </a:rPr>
                        <a:t> </a:t>
                      </a:r>
                      <a:endParaRPr lang="en-US" sz="2100" dirty="0">
                        <a:effectLst/>
                        <a:latin typeface="Century Gothic" panose="020B0502020202020204" pitchFamily="34" charset="0"/>
                        <a:ea typeface="Calibri" panose="020F0502020204030204" pitchFamily="34" charset="0"/>
                        <a:cs typeface="Arial" panose="020B0604020202020204" pitchFamily="34" charset="0"/>
                      </a:endParaRPr>
                    </a:p>
                  </a:txBody>
                  <a:tcPr marL="69483" marR="69483" marT="0" marB="0"/>
                </a:tc>
                <a:extLst>
                  <a:ext uri="{0D108BD9-81ED-4DB2-BD59-A6C34878D82A}">
                    <a16:rowId xmlns:a16="http://schemas.microsoft.com/office/drawing/2014/main" val="1462530206"/>
                  </a:ext>
                </a:extLst>
              </a:tr>
            </a:tbl>
          </a:graphicData>
        </a:graphic>
      </p:graphicFrame>
    </p:spTree>
    <p:extLst>
      <p:ext uri="{BB962C8B-B14F-4D97-AF65-F5344CB8AC3E}">
        <p14:creationId xmlns:p14="http://schemas.microsoft.com/office/powerpoint/2010/main" val="3681835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6DC3E-D282-730A-232E-82E4821842C7}"/>
              </a:ext>
            </a:extLst>
          </p:cNvPr>
          <p:cNvSpPr>
            <a:spLocks noGrp="1"/>
          </p:cNvSpPr>
          <p:nvPr>
            <p:ph type="title"/>
          </p:nvPr>
        </p:nvSpPr>
        <p:spPr/>
        <p:txBody>
          <a:bodyPr/>
          <a:lstStyle/>
          <a:p>
            <a:r>
              <a:rPr lang="en-US">
                <a:latin typeface="Century Gothic" panose="020B0502020202020204" pitchFamily="34" charset="0"/>
              </a:rPr>
              <a:t>Reporting and Management </a:t>
            </a:r>
          </a:p>
        </p:txBody>
      </p:sp>
      <p:sp>
        <p:nvSpPr>
          <p:cNvPr id="3" name="Content Placeholder 2">
            <a:extLst>
              <a:ext uri="{FF2B5EF4-FFF2-40B4-BE49-F238E27FC236}">
                <a16:creationId xmlns:a16="http://schemas.microsoft.com/office/drawing/2014/main" id="{BB98A042-5796-C9A5-3A9D-4252FE641FC9}"/>
              </a:ext>
            </a:extLst>
          </p:cNvPr>
          <p:cNvSpPr>
            <a:spLocks noGrp="1"/>
          </p:cNvSpPr>
          <p:nvPr>
            <p:ph idx="1"/>
          </p:nvPr>
        </p:nvSpPr>
        <p:spPr>
          <a:xfrm>
            <a:off x="838200" y="1891108"/>
            <a:ext cx="10515600" cy="4281092"/>
          </a:xfrm>
        </p:spPr>
        <p:txBody>
          <a:bodyPr>
            <a:normAutofit/>
          </a:bodyPr>
          <a:lstStyle/>
          <a:p>
            <a:pPr>
              <a:spcBef>
                <a:spcPts val="0"/>
              </a:spcBef>
              <a:spcAft>
                <a:spcPts val="600"/>
              </a:spcAft>
            </a:pPr>
            <a:r>
              <a:rPr lang="en-US" sz="2800" b="1" dirty="0">
                <a:latin typeface="Century Gothic" panose="020B0502020202020204" pitchFamily="34" charset="0"/>
              </a:rPr>
              <a:t>Quarterly Financial and Activity Reporting</a:t>
            </a:r>
            <a:r>
              <a:rPr lang="en-US" sz="2800" dirty="0">
                <a:latin typeface="Century Gothic" panose="020B0502020202020204" pitchFamily="34" charset="0"/>
              </a:rPr>
              <a:t> will be required for all awardees due 15 days after the close of the quarter</a:t>
            </a:r>
          </a:p>
          <a:p>
            <a:pPr lvl="1">
              <a:spcBef>
                <a:spcPts val="0"/>
              </a:spcBef>
              <a:spcAft>
                <a:spcPts val="600"/>
              </a:spcAft>
            </a:pPr>
            <a:r>
              <a:rPr lang="en-US" sz="2800" dirty="0">
                <a:latin typeface="Century Gothic" panose="020B0502020202020204" pitchFamily="34" charset="0"/>
              </a:rPr>
              <a:t>Activity Report – Brief status update on project progress and data on the performance measures.</a:t>
            </a:r>
          </a:p>
          <a:p>
            <a:pPr lvl="1">
              <a:spcBef>
                <a:spcPts val="0"/>
              </a:spcBef>
              <a:spcAft>
                <a:spcPts val="600"/>
              </a:spcAft>
            </a:pPr>
            <a:r>
              <a:rPr lang="en-US" sz="2800" dirty="0">
                <a:latin typeface="Century Gothic" panose="020B0502020202020204" pitchFamily="34" charset="0"/>
              </a:rPr>
              <a:t>Financial Report - Detailed financial reports are required to submit for draw requests for reimbursement of allocable activities.</a:t>
            </a:r>
          </a:p>
          <a:p>
            <a:pPr>
              <a:spcBef>
                <a:spcPts val="0"/>
              </a:spcBef>
              <a:spcAft>
                <a:spcPts val="600"/>
              </a:spcAft>
            </a:pPr>
            <a:endParaRPr lang="en-US" dirty="0">
              <a:latin typeface="Century Gothic" panose="020B0502020202020204" pitchFamily="34" charset="0"/>
            </a:endParaRPr>
          </a:p>
        </p:txBody>
      </p:sp>
    </p:spTree>
    <p:extLst>
      <p:ext uri="{BB962C8B-B14F-4D97-AF65-F5344CB8AC3E}">
        <p14:creationId xmlns:p14="http://schemas.microsoft.com/office/powerpoint/2010/main" val="2753995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AD6EE-0282-5A43-AE02-2EF6B8505A5C}"/>
              </a:ext>
            </a:extLst>
          </p:cNvPr>
          <p:cNvSpPr>
            <a:spLocks noGrp="1"/>
          </p:cNvSpPr>
          <p:nvPr>
            <p:ph type="title"/>
          </p:nvPr>
        </p:nvSpPr>
        <p:spPr/>
        <p:txBody>
          <a:bodyPr/>
          <a:lstStyle/>
          <a:p>
            <a:r>
              <a:rPr lang="en-US" err="1">
                <a:latin typeface="Century Gothic" panose="020B0502020202020204" pitchFamily="34" charset="0"/>
              </a:rPr>
              <a:t>eCivis</a:t>
            </a:r>
            <a:r>
              <a:rPr lang="en-US">
                <a:latin typeface="Century Gothic" panose="020B0502020202020204" pitchFamily="34" charset="0"/>
              </a:rPr>
              <a:t> </a:t>
            </a:r>
          </a:p>
        </p:txBody>
      </p:sp>
      <p:sp>
        <p:nvSpPr>
          <p:cNvPr id="3" name="Content Placeholder 2">
            <a:extLst>
              <a:ext uri="{FF2B5EF4-FFF2-40B4-BE49-F238E27FC236}">
                <a16:creationId xmlns:a16="http://schemas.microsoft.com/office/drawing/2014/main" id="{1C2EB591-E8C1-985D-71FF-276B358FE724}"/>
              </a:ext>
            </a:extLst>
          </p:cNvPr>
          <p:cNvSpPr>
            <a:spLocks noGrp="1"/>
          </p:cNvSpPr>
          <p:nvPr>
            <p:ph idx="1"/>
          </p:nvPr>
        </p:nvSpPr>
        <p:spPr/>
        <p:txBody>
          <a:bodyPr>
            <a:normAutofit/>
          </a:bodyPr>
          <a:lstStyle/>
          <a:p>
            <a:pPr marL="0" indent="0">
              <a:buNone/>
            </a:pPr>
            <a:r>
              <a:rPr lang="en-US" sz="2400" dirty="0">
                <a:latin typeface="Century Gothic" panose="020B0502020202020204" pitchFamily="34" charset="0"/>
              </a:rPr>
              <a:t>Grant solicitation: </a:t>
            </a:r>
            <a:r>
              <a:rPr lang="en-US" sz="2400" u="sng" dirty="0">
                <a:solidFill>
                  <a:srgbClr val="0563C1"/>
                </a:solidFill>
                <a:latin typeface="Century Gothic" panose="020B0502020202020204" pitchFamily="34" charset="0"/>
                <a:ea typeface="Calibri" panose="020F0502020204030204" pitchFamily="34" charset="0"/>
                <a:cs typeface="Arial" panose="020B0604020202020204" pitchFamily="34" charset="0"/>
                <a:hlinkClick r:id="rId2"/>
              </a:rPr>
              <a:t>https://gn.ecivis.com/GO/gn_redir/T/c1u5zuo7unks</a:t>
            </a:r>
            <a:endParaRPr lang="en-US" sz="2400" u="sng" dirty="0">
              <a:solidFill>
                <a:srgbClr val="0563C1"/>
              </a:solidFill>
              <a:latin typeface="Century Gothic" panose="020B0502020202020204" pitchFamily="34" charset="0"/>
              <a:ea typeface="Calibri" panose="020F0502020204030204" pitchFamily="34" charset="0"/>
              <a:cs typeface="Arial" panose="020B0604020202020204" pitchFamily="34" charset="0"/>
            </a:endParaRPr>
          </a:p>
          <a:p>
            <a:pPr marL="0" indent="0">
              <a:buNone/>
            </a:pPr>
            <a:endParaRPr lang="en-US" sz="2400" u="sng" dirty="0">
              <a:solidFill>
                <a:srgbClr val="0563C1"/>
              </a:solidFill>
              <a:latin typeface="Century Gothic" panose="020B0502020202020204" pitchFamily="34" charset="0"/>
              <a:ea typeface="Calibri" panose="020F0502020204030204" pitchFamily="34" charset="0"/>
              <a:cs typeface="Arial" panose="020B0604020202020204" pitchFamily="34" charset="0"/>
            </a:endParaRPr>
          </a:p>
          <a:p>
            <a:pPr marL="0" indent="0">
              <a:buNone/>
            </a:pPr>
            <a:r>
              <a:rPr lang="en-US" sz="2400" dirty="0">
                <a:latin typeface="Century Gothic" panose="020B0502020202020204" pitchFamily="34" charset="0"/>
              </a:rPr>
              <a:t>Grant Website: </a:t>
            </a:r>
            <a:r>
              <a:rPr lang="en-US" sz="2400" dirty="0">
                <a:latin typeface="Century Gothic" panose="020B0502020202020204" pitchFamily="34" charset="0"/>
                <a:hlinkClick r:id="rId3"/>
              </a:rPr>
              <a:t>https://www.washoecounty.gov/mgrsoff/divisions/Community%20Reinvestment/WOARF/index.php</a:t>
            </a:r>
            <a:r>
              <a:rPr lang="en-US" sz="2400" dirty="0">
                <a:latin typeface="Century Gothic" panose="020B0502020202020204" pitchFamily="34" charset="0"/>
              </a:rPr>
              <a:t> </a:t>
            </a:r>
          </a:p>
        </p:txBody>
      </p:sp>
      <p:pic>
        <p:nvPicPr>
          <p:cNvPr id="7170" name="Picture 2" descr="eCIVIS: Your tools for grants success.">
            <a:extLst>
              <a:ext uri="{FF2B5EF4-FFF2-40B4-BE49-F238E27FC236}">
                <a16:creationId xmlns:a16="http://schemas.microsoft.com/office/drawing/2014/main" id="{8BEC1B77-C874-1B18-2DCB-27520BB621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8383" y="4038600"/>
            <a:ext cx="1891004" cy="185318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2927304-4500-6B84-1E8C-7E39F8F2110E}"/>
              </a:ext>
            </a:extLst>
          </p:cNvPr>
          <p:cNvSpPr txBox="1"/>
          <p:nvPr/>
        </p:nvSpPr>
        <p:spPr>
          <a:xfrm>
            <a:off x="3077817" y="5245453"/>
            <a:ext cx="8305800" cy="646331"/>
          </a:xfrm>
          <a:prstGeom prst="rect">
            <a:avLst/>
          </a:prstGeom>
          <a:noFill/>
        </p:spPr>
        <p:txBody>
          <a:bodyPr wrap="square" rtlCol="0">
            <a:spAutoFit/>
          </a:bodyPr>
          <a:lstStyle/>
          <a:p>
            <a:r>
              <a:rPr lang="en-US" dirty="0">
                <a:latin typeface="Century Gothic" panose="020B0502020202020204" pitchFamily="34" charset="0"/>
              </a:rPr>
              <a:t>For questions and technical assistance navigating </a:t>
            </a:r>
            <a:r>
              <a:rPr lang="en-US" dirty="0" err="1">
                <a:latin typeface="Century Gothic" panose="020B0502020202020204" pitchFamily="34" charset="0"/>
              </a:rPr>
              <a:t>eCivis</a:t>
            </a:r>
            <a:r>
              <a:rPr lang="en-US" dirty="0">
                <a:latin typeface="Century Gothic" panose="020B0502020202020204" pitchFamily="34" charset="0"/>
              </a:rPr>
              <a:t>, please contact Lauren Beal at woarf@washoecounty.gov </a:t>
            </a:r>
            <a:r>
              <a:rPr lang="en-US">
                <a:latin typeface="Century Gothic" panose="020B0502020202020204" pitchFamily="34" charset="0"/>
              </a:rPr>
              <a:t>or 775-516-5635</a:t>
            </a:r>
            <a:endParaRPr lang="en-US" dirty="0">
              <a:latin typeface="Century Gothic" panose="020B0502020202020204" pitchFamily="34" charset="0"/>
            </a:endParaRPr>
          </a:p>
        </p:txBody>
      </p:sp>
    </p:spTree>
    <p:extLst>
      <p:ext uri="{BB962C8B-B14F-4D97-AF65-F5344CB8AC3E}">
        <p14:creationId xmlns:p14="http://schemas.microsoft.com/office/powerpoint/2010/main" val="201444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196" name="Picture 4" descr="Flat style vector illustration, discuss social network, news, chat, dialogue speech bubbles Flat style vector illustration, discuss social network, news, chat, dialogue speech bubbles community stock illustrations">
            <a:extLst>
              <a:ext uri="{FF2B5EF4-FFF2-40B4-BE49-F238E27FC236}">
                <a16:creationId xmlns:a16="http://schemas.microsoft.com/office/drawing/2014/main" id="{C9F1D805-E409-F995-F977-E7898E76140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718" b="4637"/>
          <a:stretch/>
        </p:blipFill>
        <p:spPr bwMode="auto">
          <a:xfrm>
            <a:off x="20" y="10"/>
            <a:ext cx="12191980" cy="6857990"/>
          </a:xfrm>
          <a:prstGeom prst="rect">
            <a:avLst/>
          </a:prstGeom>
          <a:extLst>
            <a:ext uri="{909E8E84-426E-40DD-AFC4-6F175D3DCCD1}">
              <a14:hiddenFill xmlns:a14="http://schemas.microsoft.com/office/drawing/2010/main">
                <a:solidFill>
                  <a:srgbClr val="FFFFFF"/>
                </a:solidFill>
              </a14:hiddenFill>
            </a:ext>
          </a:extLst>
        </p:spPr>
      </p:pic>
      <p:sp>
        <p:nvSpPr>
          <p:cNvPr id="5" name="Rectangle 4" descr="Questions">
            <a:extLst>
              <a:ext uri="{FF2B5EF4-FFF2-40B4-BE49-F238E27FC236}">
                <a16:creationId xmlns:a16="http://schemas.microsoft.com/office/drawing/2014/main" id="{15C55B56-09B8-479B-FB50-07F8CCFC8B6F}"/>
              </a:ext>
            </a:extLst>
          </p:cNvPr>
          <p:cNvSpPr/>
          <p:nvPr/>
        </p:nvSpPr>
        <p:spPr>
          <a:xfrm>
            <a:off x="20" y="1676400"/>
            <a:ext cx="12191980" cy="3818859"/>
          </a:xfrm>
          <a:prstGeom prst="rect">
            <a:avLst/>
          </a:prstGeom>
          <a:solidFill>
            <a:schemeClr val="accent5">
              <a:alpha val="82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A7FE42-3A30-0AB4-B307-E0A5117BD7D4}"/>
              </a:ext>
            </a:extLst>
          </p:cNvPr>
          <p:cNvSpPr>
            <a:spLocks noGrp="1"/>
          </p:cNvSpPr>
          <p:nvPr>
            <p:ph type="title"/>
          </p:nvPr>
        </p:nvSpPr>
        <p:spPr>
          <a:xfrm>
            <a:off x="965200" y="965200"/>
            <a:ext cx="10261600" cy="3564869"/>
          </a:xfrm>
        </p:spPr>
        <p:txBody>
          <a:bodyPr vert="horz" lIns="91440" tIns="45720" rIns="91440" bIns="45720" rtlCol="0" anchor="b">
            <a:normAutofit/>
          </a:bodyPr>
          <a:lstStyle/>
          <a:p>
            <a:pPr defTabSz="914400"/>
            <a:r>
              <a:rPr lang="en-US" sz="11500">
                <a:ln w="22225">
                  <a:solidFill>
                    <a:schemeClr val="tx1"/>
                  </a:solidFill>
                  <a:miter lim="800000"/>
                </a:ln>
                <a:solidFill>
                  <a:schemeClr val="tx1"/>
                </a:solidFill>
                <a:latin typeface="Century Gothic" panose="020B0502020202020204" pitchFamily="34" charset="0"/>
                <a:ea typeface="+mj-ea"/>
              </a:rPr>
              <a:t>Questions? </a:t>
            </a:r>
          </a:p>
        </p:txBody>
      </p:sp>
    </p:spTree>
    <p:extLst>
      <p:ext uri="{BB962C8B-B14F-4D97-AF65-F5344CB8AC3E}">
        <p14:creationId xmlns:p14="http://schemas.microsoft.com/office/powerpoint/2010/main" val="1643807534"/>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ble background">
            <a:extLst>
              <a:ext uri="{FF2B5EF4-FFF2-40B4-BE49-F238E27FC236}">
                <a16:creationId xmlns:a16="http://schemas.microsoft.com/office/drawing/2014/main" id="{FBA7355D-3039-E249-ABA5-AA341BED4F37}"/>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7856"/>
            <a:ext cx="12192000" cy="6858000"/>
          </a:xfrm>
          <a:prstGeom prst="rect">
            <a:avLst/>
          </a:prstGeom>
        </p:spPr>
      </p:pic>
      <p:sp>
        <p:nvSpPr>
          <p:cNvPr id="4" name="Title 1">
            <a:extLst>
              <a:ext uri="{FF2B5EF4-FFF2-40B4-BE49-F238E27FC236}">
                <a16:creationId xmlns:a16="http://schemas.microsoft.com/office/drawing/2014/main" id="{8FEE6A1A-CBFA-334A-AC26-86072326FF77}"/>
              </a:ext>
            </a:extLst>
          </p:cNvPr>
          <p:cNvSpPr txBox="1">
            <a:spLocks/>
          </p:cNvSpPr>
          <p:nvPr/>
        </p:nvSpPr>
        <p:spPr>
          <a:xfrm>
            <a:off x="1600200" y="0"/>
            <a:ext cx="9144000" cy="2387600"/>
          </a:xfrm>
          <a:prstGeom prst="rect">
            <a:avLst/>
          </a:prstGeom>
        </p:spPr>
        <p:txBody>
          <a:bodyPr anchor="b"/>
          <a:lstStyle>
            <a:lvl1pPr algn="ctr" defTabSz="914377" rtl="0" eaLnBrk="1" latinLnBrk="0" hangingPunct="1">
              <a:lnSpc>
                <a:spcPct val="90000"/>
              </a:lnSpc>
              <a:spcBef>
                <a:spcPct val="0"/>
              </a:spcBef>
              <a:buNone/>
              <a:defRPr sz="6000" b="1" i="0" kern="1200">
                <a:solidFill>
                  <a:srgbClr val="0476A8"/>
                </a:solidFill>
                <a:latin typeface="Roboto Slab" pitchFamily="2" charset="0"/>
                <a:ea typeface="Roboto Slab" pitchFamily="2" charset="0"/>
                <a:cs typeface="+mj-cs"/>
              </a:defRPr>
            </a:lvl1pPr>
          </a:lstStyle>
          <a:p>
            <a:r>
              <a:rPr lang="en-US" sz="8800">
                <a:solidFill>
                  <a:schemeClr val="bg1"/>
                </a:solidFill>
                <a:latin typeface="Century Gothic" panose="020B0502020202020204" pitchFamily="34" charset="0"/>
              </a:rPr>
              <a:t>Thank you!</a:t>
            </a:r>
          </a:p>
        </p:txBody>
      </p:sp>
      <p:sp>
        <p:nvSpPr>
          <p:cNvPr id="8" name="TextBox 7">
            <a:extLst>
              <a:ext uri="{FF2B5EF4-FFF2-40B4-BE49-F238E27FC236}">
                <a16:creationId xmlns:a16="http://schemas.microsoft.com/office/drawing/2014/main" id="{0B56E6C3-361E-ED40-B54A-78622F06DB76}"/>
              </a:ext>
            </a:extLst>
          </p:cNvPr>
          <p:cNvSpPr txBox="1"/>
          <p:nvPr/>
        </p:nvSpPr>
        <p:spPr>
          <a:xfrm>
            <a:off x="1371600" y="2514600"/>
            <a:ext cx="8924923" cy="2492990"/>
          </a:xfrm>
          <a:prstGeom prst="rect">
            <a:avLst/>
          </a:prstGeom>
          <a:noFill/>
        </p:spPr>
        <p:txBody>
          <a:bodyPr wrap="square" rtlCol="0">
            <a:spAutoFit/>
          </a:bodyPr>
          <a:lstStyle/>
          <a:p>
            <a:pPr algn="ctr"/>
            <a:r>
              <a:rPr lang="en-US" sz="2400" dirty="0">
                <a:solidFill>
                  <a:schemeClr val="bg1"/>
                </a:solidFill>
                <a:latin typeface="Century Gothic" panose="020B0502020202020204" pitchFamily="34" charset="0"/>
                <a:ea typeface="Roboto Slab Light" pitchFamily="2" charset="0"/>
                <a:cs typeface="Roboto Medium" panose="02000000000000000000" pitchFamily="2" charset="0"/>
              </a:rPr>
              <a:t>For questions, contact:</a:t>
            </a:r>
          </a:p>
          <a:p>
            <a:pPr algn="ctr"/>
            <a:endParaRPr lang="en-US" sz="2400" dirty="0">
              <a:solidFill>
                <a:schemeClr val="bg1"/>
              </a:solidFill>
              <a:latin typeface="Century Gothic" panose="020B0502020202020204" pitchFamily="34" charset="0"/>
              <a:ea typeface="Roboto Slab Light" pitchFamily="2" charset="0"/>
              <a:cs typeface="Roboto Medium" panose="02000000000000000000" pitchFamily="2" charset="0"/>
            </a:endParaRPr>
          </a:p>
          <a:p>
            <a:pPr algn="ctr"/>
            <a:r>
              <a:rPr lang="en-US" sz="2400" b="1" dirty="0">
                <a:solidFill>
                  <a:schemeClr val="bg1"/>
                </a:solidFill>
                <a:latin typeface="Century Gothic" panose="020B0502020202020204" pitchFamily="34" charset="0"/>
                <a:ea typeface="Roboto Slab Light" pitchFamily="2" charset="0"/>
                <a:cs typeface="Roboto Medium" panose="02000000000000000000" pitchFamily="2" charset="0"/>
              </a:rPr>
              <a:t>Lauren Beal</a:t>
            </a:r>
          </a:p>
          <a:p>
            <a:pPr algn="ctr"/>
            <a:r>
              <a:rPr lang="en-US" sz="2400" dirty="0">
                <a:solidFill>
                  <a:schemeClr val="bg1"/>
                </a:solidFill>
                <a:latin typeface="Century Gothic" panose="020B0502020202020204" pitchFamily="34" charset="0"/>
                <a:ea typeface="Roboto Slab Light" pitchFamily="2" charset="0"/>
                <a:cs typeface="Roboto Medium" panose="02000000000000000000" pitchFamily="2" charset="0"/>
                <a:hlinkClick r:id="rId3">
                  <a:extLst>
                    <a:ext uri="{A12FA001-AC4F-418D-AE19-62706E023703}">
                      <ahyp:hlinkClr xmlns:ahyp="http://schemas.microsoft.com/office/drawing/2018/hyperlinkcolor" val="tx"/>
                    </a:ext>
                  </a:extLst>
                </a:hlinkClick>
              </a:rPr>
              <a:t>woarf@washoecounty.gov</a:t>
            </a:r>
            <a:r>
              <a:rPr lang="en-US" sz="2400" dirty="0">
                <a:solidFill>
                  <a:schemeClr val="bg1"/>
                </a:solidFill>
                <a:latin typeface="Century Gothic" panose="020B0502020202020204" pitchFamily="34" charset="0"/>
                <a:ea typeface="Roboto Slab Light" pitchFamily="2" charset="0"/>
                <a:cs typeface="Roboto Medium" panose="02000000000000000000" pitchFamily="2" charset="0"/>
              </a:rPr>
              <a:t> </a:t>
            </a:r>
          </a:p>
          <a:p>
            <a:pPr algn="ctr"/>
            <a:r>
              <a:rPr lang="en-US" sz="2400" dirty="0">
                <a:solidFill>
                  <a:schemeClr val="bg1"/>
                </a:solidFill>
                <a:latin typeface="Century Gothic" panose="020B0502020202020204" pitchFamily="34" charset="0"/>
                <a:ea typeface="Roboto Slab Light" pitchFamily="2" charset="0"/>
                <a:cs typeface="Roboto Medium" panose="02000000000000000000" pitchFamily="2" charset="0"/>
              </a:rPr>
              <a:t>775-516-5635</a:t>
            </a:r>
          </a:p>
          <a:p>
            <a:pPr algn="ctr"/>
            <a:endParaRPr lang="en-US" dirty="0">
              <a:solidFill>
                <a:schemeClr val="bg1"/>
              </a:solidFill>
              <a:latin typeface="Century Gothic" panose="020B0502020202020204" pitchFamily="34" charset="0"/>
              <a:ea typeface="Roboto Slab Light" pitchFamily="2" charset="0"/>
              <a:cs typeface="Roboto Medium" panose="02000000000000000000" pitchFamily="2" charset="0"/>
            </a:endParaRPr>
          </a:p>
          <a:p>
            <a:pPr algn="ctr"/>
            <a:endParaRPr lang="en-US" dirty="0">
              <a:solidFill>
                <a:schemeClr val="bg1"/>
              </a:solidFill>
              <a:latin typeface="Century Gothic" panose="020B0502020202020204" pitchFamily="34" charset="0"/>
              <a:ea typeface="Roboto Slab Light" pitchFamily="2" charset="0"/>
              <a:cs typeface="Roboto Medium" panose="02000000000000000000" pitchFamily="2" charset="0"/>
            </a:endParaRPr>
          </a:p>
        </p:txBody>
      </p:sp>
      <p:pic>
        <p:nvPicPr>
          <p:cNvPr id="7" name="Picture 6" descr="Washoec county logo">
            <a:extLst>
              <a:ext uri="{FF2B5EF4-FFF2-40B4-BE49-F238E27FC236}">
                <a16:creationId xmlns:a16="http://schemas.microsoft.com/office/drawing/2014/main" id="{8890FBF6-03FD-3E44-BCAD-CD1A1D34AA5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538536" y="5304170"/>
            <a:ext cx="1114927" cy="1114170"/>
          </a:xfrm>
          <a:prstGeom prst="rect">
            <a:avLst/>
          </a:prstGeom>
        </p:spPr>
      </p:pic>
    </p:spTree>
    <p:extLst>
      <p:ext uri="{BB962C8B-B14F-4D97-AF65-F5344CB8AC3E}">
        <p14:creationId xmlns:p14="http://schemas.microsoft.com/office/powerpoint/2010/main" val="372557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764E-7AE8-6B4E-D206-F5C30BCC549B}"/>
              </a:ext>
            </a:extLst>
          </p:cNvPr>
          <p:cNvSpPr>
            <a:spLocks noGrp="1"/>
          </p:cNvSpPr>
          <p:nvPr>
            <p:ph type="title"/>
          </p:nvPr>
        </p:nvSpPr>
        <p:spPr/>
        <p:txBody>
          <a:bodyPr/>
          <a:lstStyle/>
          <a:p>
            <a:r>
              <a:rPr lang="en-US">
                <a:latin typeface="Century Gothic" panose="020B0502020202020204" pitchFamily="34" charset="0"/>
              </a:rPr>
              <a:t>Overview</a:t>
            </a:r>
            <a:endParaRPr lang="en-US"/>
          </a:p>
        </p:txBody>
      </p:sp>
      <p:sp>
        <p:nvSpPr>
          <p:cNvPr id="3" name="Content Placeholder 2">
            <a:extLst>
              <a:ext uri="{FF2B5EF4-FFF2-40B4-BE49-F238E27FC236}">
                <a16:creationId xmlns:a16="http://schemas.microsoft.com/office/drawing/2014/main" id="{199C7FC5-AEE2-CB09-6002-6EF8442FF5D4}"/>
              </a:ext>
            </a:extLst>
          </p:cNvPr>
          <p:cNvSpPr>
            <a:spLocks noGrp="1"/>
          </p:cNvSpPr>
          <p:nvPr>
            <p:ph idx="1"/>
          </p:nvPr>
        </p:nvSpPr>
        <p:spPr>
          <a:xfrm>
            <a:off x="838200" y="1891108"/>
            <a:ext cx="5638800" cy="4324350"/>
          </a:xfrm>
        </p:spPr>
        <p:txBody>
          <a:bodyPr>
            <a:normAutofit/>
          </a:bodyPr>
          <a:lstStyle/>
          <a:p>
            <a:pPr marL="457200" indent="-457200"/>
            <a:r>
              <a:rPr lang="en-US" dirty="0">
                <a:latin typeface="Century Gothic" panose="020B0502020202020204" pitchFamily="34" charset="0"/>
              </a:rPr>
              <a:t>Washoe Opioid Abatement and Recovery Fund (WOARF)</a:t>
            </a:r>
          </a:p>
          <a:p>
            <a:pPr marL="457200" indent="-457200"/>
            <a:r>
              <a:rPr lang="en-US" dirty="0">
                <a:latin typeface="Century Gothic" panose="020B0502020202020204" pitchFamily="34" charset="0"/>
              </a:rPr>
              <a:t>Grant Program Overview</a:t>
            </a:r>
          </a:p>
          <a:p>
            <a:pPr marL="914400" lvl="1" indent="-457200"/>
            <a:r>
              <a:rPr lang="en-US" dirty="0">
                <a:latin typeface="Century Gothic" panose="020B0502020202020204" pitchFamily="34" charset="0"/>
              </a:rPr>
              <a:t>Eligibility and Eligible Uses</a:t>
            </a:r>
          </a:p>
          <a:p>
            <a:pPr marL="914400" lvl="1" indent="-457200"/>
            <a:r>
              <a:rPr lang="en-US" dirty="0">
                <a:latin typeface="Century Gothic" panose="020B0502020202020204" pitchFamily="34" charset="0"/>
              </a:rPr>
              <a:t>Funding Priorities </a:t>
            </a:r>
          </a:p>
          <a:p>
            <a:pPr marL="914400" lvl="1" indent="-457200"/>
            <a:r>
              <a:rPr lang="en-US" dirty="0">
                <a:latin typeface="Century Gothic" panose="020B0502020202020204" pitchFamily="34" charset="0"/>
              </a:rPr>
              <a:t>Reporting Requirements</a:t>
            </a:r>
          </a:p>
          <a:p>
            <a:pPr marL="457200" indent="-457200"/>
            <a:r>
              <a:rPr lang="en-US" dirty="0">
                <a:latin typeface="Century Gothic" panose="020B0502020202020204" pitchFamily="34" charset="0"/>
              </a:rPr>
              <a:t>eCivis/Euna Grants</a:t>
            </a:r>
          </a:p>
          <a:p>
            <a:pPr marL="914400" lvl="1" indent="-457200"/>
            <a:r>
              <a:rPr lang="en-US" dirty="0">
                <a:latin typeface="Century Gothic" panose="020B0502020202020204" pitchFamily="34" charset="0"/>
              </a:rPr>
              <a:t>Application Portal </a:t>
            </a:r>
          </a:p>
          <a:p>
            <a:pPr marL="914400" lvl="1" indent="-457200"/>
            <a:r>
              <a:rPr lang="en-US" dirty="0">
                <a:latin typeface="Century Gothic" panose="020B0502020202020204" pitchFamily="34" charset="0"/>
              </a:rPr>
              <a:t>Budget Development</a:t>
            </a:r>
          </a:p>
          <a:p>
            <a:pPr marL="457200" indent="-457200"/>
            <a:r>
              <a:rPr lang="en-US" dirty="0">
                <a:latin typeface="Century Gothic" panose="020B0502020202020204" pitchFamily="34" charset="0"/>
              </a:rPr>
              <a:t>Timeline</a:t>
            </a:r>
          </a:p>
          <a:p>
            <a:pPr marL="457200" indent="-457200"/>
            <a:r>
              <a:rPr lang="en-US" dirty="0">
                <a:latin typeface="Century Gothic" panose="020B0502020202020204" pitchFamily="34" charset="0"/>
              </a:rPr>
              <a:t>Q&amp;A</a:t>
            </a:r>
          </a:p>
        </p:txBody>
      </p:sp>
      <p:pic>
        <p:nvPicPr>
          <p:cNvPr id="4" name="Picture 2" descr="Happy young employees giving support and help each other Happy young employees giving support and help each other flat vector illustration. Business team working together for success and growing. Corporate relations and cooperation concept. community stock illustrations">
            <a:extLst>
              <a:ext uri="{FF2B5EF4-FFF2-40B4-BE49-F238E27FC236}">
                <a16:creationId xmlns:a16="http://schemas.microsoft.com/office/drawing/2014/main" id="{905CB85C-8C27-F7A7-CDE4-34B43C3982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65" y="1561163"/>
            <a:ext cx="5829300" cy="4324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93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E3D131D3-E594-8A4B-98A0-A5F2B908CC1E}"/>
              </a:ext>
            </a:extLst>
          </p:cNvPr>
          <p:cNvSpPr>
            <a:spLocks noGrp="1"/>
          </p:cNvSpPr>
          <p:nvPr>
            <p:ph idx="4294967295"/>
          </p:nvPr>
        </p:nvSpPr>
        <p:spPr>
          <a:xfrm>
            <a:off x="559210" y="2290916"/>
            <a:ext cx="6527390" cy="3631468"/>
          </a:xfrm>
        </p:spPr>
        <p:txBody>
          <a:bodyPr>
            <a:normAutofit fontScale="92500" lnSpcReduction="20000"/>
          </a:bodyPr>
          <a:lstStyle>
            <a:lvl1pPr>
              <a:defRPr b="0" i="0">
                <a:latin typeface="Roboto Slab" pitchFamily="2" charset="0"/>
                <a:ea typeface="Roboto Slab" pitchFamily="2" charset="0"/>
              </a:defRPr>
            </a:lvl1pPr>
            <a:lvl2pPr>
              <a:defRPr b="0" i="0">
                <a:latin typeface="Roboto Slab" pitchFamily="2" charset="0"/>
                <a:ea typeface="Roboto Slab" pitchFamily="2" charset="0"/>
              </a:defRPr>
            </a:lvl2pPr>
            <a:lvl3pPr>
              <a:defRPr b="0" i="0">
                <a:latin typeface="Roboto Slab" pitchFamily="2" charset="0"/>
                <a:ea typeface="Roboto Slab" pitchFamily="2" charset="0"/>
              </a:defRPr>
            </a:lvl3pPr>
            <a:lvl4pPr>
              <a:defRPr b="0" i="0">
                <a:latin typeface="Roboto Slab" pitchFamily="2" charset="0"/>
                <a:ea typeface="Roboto Slab" pitchFamily="2" charset="0"/>
              </a:defRPr>
            </a:lvl4pPr>
            <a:lvl5pPr>
              <a:defRPr b="0" i="0">
                <a:latin typeface="Roboto Slab" pitchFamily="2" charset="0"/>
                <a:ea typeface="Roboto Slab" pitchFamily="2" charset="0"/>
              </a:defRPr>
            </a:lvl5pPr>
          </a:lstStyle>
          <a:p>
            <a:pPr marL="0" indent="0" algn="l">
              <a:spcAft>
                <a:spcPts val="1200"/>
              </a:spcAft>
              <a:buNone/>
            </a:pPr>
            <a:r>
              <a:rPr lang="en-US" sz="2400" i="0" dirty="0">
                <a:effectLst/>
                <a:latin typeface="Century Gothic" panose="020B0502020202020204" pitchFamily="34" charset="0"/>
              </a:rPr>
              <a:t>$41 million to Washoe County over twenty years to:</a:t>
            </a:r>
          </a:p>
          <a:p>
            <a:pPr lvl="1">
              <a:spcBef>
                <a:spcPts val="0"/>
              </a:spcBef>
              <a:spcAft>
                <a:spcPts val="1200"/>
              </a:spcAft>
            </a:pPr>
            <a:r>
              <a:rPr lang="en-US" sz="2000" b="1" i="0" dirty="0">
                <a:effectLst/>
                <a:latin typeface="Century Gothic" panose="020B0502020202020204" pitchFamily="34" charset="0"/>
              </a:rPr>
              <a:t>Address the negative impacts of the opioid epidemic</a:t>
            </a:r>
            <a:endParaRPr lang="en-US" sz="2000" b="0" i="0" dirty="0">
              <a:effectLst/>
              <a:latin typeface="Century Gothic" panose="020B0502020202020204" pitchFamily="34" charset="0"/>
            </a:endParaRPr>
          </a:p>
          <a:p>
            <a:pPr lvl="1">
              <a:spcBef>
                <a:spcPts val="0"/>
              </a:spcBef>
              <a:spcAft>
                <a:spcPts val="1200"/>
              </a:spcAft>
            </a:pPr>
            <a:r>
              <a:rPr lang="en-US" sz="2000" b="1" dirty="0">
                <a:latin typeface="Century Gothic" panose="020B0502020202020204" pitchFamily="34" charset="0"/>
              </a:rPr>
              <a:t>Prevent additional morbidity and mortality</a:t>
            </a:r>
            <a:endParaRPr lang="en-US" sz="2000" b="0" i="0" dirty="0">
              <a:effectLst/>
              <a:latin typeface="Century Gothic" panose="020B0502020202020204" pitchFamily="34" charset="0"/>
            </a:endParaRPr>
          </a:p>
          <a:p>
            <a:pPr lvl="1">
              <a:spcBef>
                <a:spcPts val="0"/>
              </a:spcBef>
              <a:spcAft>
                <a:spcPts val="1200"/>
              </a:spcAft>
            </a:pPr>
            <a:r>
              <a:rPr lang="en-US" sz="2000" b="1" i="0" dirty="0">
                <a:effectLst/>
                <a:latin typeface="Century Gothic" panose="020B0502020202020204" pitchFamily="34" charset="0"/>
              </a:rPr>
              <a:t>Build a strong, resilient, and equitable recovery</a:t>
            </a:r>
            <a:r>
              <a:rPr lang="en-US" sz="2000" b="0" i="0" dirty="0">
                <a:effectLst/>
                <a:latin typeface="Century Gothic" panose="020B0502020202020204" pitchFamily="34" charset="0"/>
              </a:rPr>
              <a:t>.</a:t>
            </a:r>
          </a:p>
          <a:p>
            <a:pPr marL="0" lvl="1" indent="0">
              <a:spcAft>
                <a:spcPts val="1200"/>
              </a:spcAft>
              <a:buNone/>
            </a:pPr>
            <a:r>
              <a:rPr lang="en-US" dirty="0">
                <a:latin typeface="Century Gothic" panose="020B0502020202020204" pitchFamily="34" charset="0"/>
              </a:rPr>
              <a:t>So far Washoe County has received </a:t>
            </a:r>
            <a:r>
              <a:rPr lang="en-US" b="1" dirty="0">
                <a:solidFill>
                  <a:schemeClr val="accent1"/>
                </a:solidFill>
                <a:latin typeface="Century Gothic" panose="020B0502020202020204" pitchFamily="34" charset="0"/>
              </a:rPr>
              <a:t>$11,430,000 </a:t>
            </a:r>
          </a:p>
          <a:p>
            <a:pPr marL="0" lvl="1" indent="0">
              <a:spcAft>
                <a:spcPts val="1200"/>
              </a:spcAft>
              <a:buNone/>
            </a:pPr>
            <a:endParaRPr lang="en-US" b="1" i="0" dirty="0">
              <a:solidFill>
                <a:schemeClr val="accent1"/>
              </a:solidFill>
              <a:effectLst/>
              <a:latin typeface="Century Gothic" panose="020B0502020202020204" pitchFamily="34" charset="0"/>
            </a:endParaRPr>
          </a:p>
          <a:p>
            <a:pPr marL="0" lvl="1" indent="0">
              <a:spcAft>
                <a:spcPts val="1200"/>
              </a:spcAft>
              <a:buNone/>
            </a:pPr>
            <a:r>
              <a:rPr lang="en-US" b="1" i="0" dirty="0">
                <a:solidFill>
                  <a:schemeClr val="accent1"/>
                </a:solidFill>
                <a:effectLst/>
                <a:latin typeface="Century Gothic" panose="020B0502020202020204" pitchFamily="34" charset="0"/>
              </a:rPr>
              <a:t>$5,500,000 </a:t>
            </a:r>
            <a:r>
              <a:rPr lang="en-US" i="0" dirty="0">
                <a:effectLst/>
                <a:latin typeface="Century Gothic" panose="020B0502020202020204" pitchFamily="34" charset="0"/>
              </a:rPr>
              <a:t>has been allocated</a:t>
            </a:r>
            <a:endParaRPr lang="en-US" b="1" i="0" dirty="0">
              <a:solidFill>
                <a:schemeClr val="accent1"/>
              </a:solidFill>
              <a:effectLst/>
              <a:latin typeface="Century Gothic" panose="020B0502020202020204" pitchFamily="34" charset="0"/>
            </a:endParaRPr>
          </a:p>
        </p:txBody>
      </p:sp>
      <p:sp>
        <p:nvSpPr>
          <p:cNvPr id="14" name="Title 1">
            <a:extLst>
              <a:ext uri="{FF2B5EF4-FFF2-40B4-BE49-F238E27FC236}">
                <a16:creationId xmlns:a16="http://schemas.microsoft.com/office/drawing/2014/main" id="{409FC059-7E02-9B4B-985E-14117C141363}"/>
              </a:ext>
            </a:extLst>
          </p:cNvPr>
          <p:cNvSpPr>
            <a:spLocks noGrp="1"/>
          </p:cNvSpPr>
          <p:nvPr>
            <p:ph type="title"/>
          </p:nvPr>
        </p:nvSpPr>
        <p:spPr>
          <a:xfrm>
            <a:off x="838200" y="1398264"/>
            <a:ext cx="10515600" cy="707535"/>
          </a:xfrm>
        </p:spPr>
        <p:txBody>
          <a:bodyPr>
            <a:noAutofit/>
          </a:bodyPr>
          <a:lstStyle>
            <a:lvl1pPr>
              <a:defRPr b="1" i="0">
                <a:solidFill>
                  <a:srgbClr val="0476A8"/>
                </a:solidFill>
                <a:latin typeface="Roboto Slab" pitchFamily="2" charset="0"/>
                <a:ea typeface="Roboto Slab" pitchFamily="2" charset="0"/>
              </a:defRPr>
            </a:lvl1pPr>
          </a:lstStyle>
          <a:p>
            <a:pPr marL="58738" indent="4763"/>
            <a:r>
              <a:rPr lang="en-US" sz="2800" dirty="0">
                <a:latin typeface="Century Gothic" panose="020B0502020202020204" pitchFamily="34" charset="0"/>
              </a:rPr>
              <a:t>Washoe Opioid Abatement and Recovery Fund (WOARF)</a:t>
            </a:r>
          </a:p>
        </p:txBody>
      </p:sp>
      <p:sp>
        <p:nvSpPr>
          <p:cNvPr id="6" name="Rectangle 5">
            <a:extLst>
              <a:ext uri="{FF2B5EF4-FFF2-40B4-BE49-F238E27FC236}">
                <a16:creationId xmlns:a16="http://schemas.microsoft.com/office/drawing/2014/main" id="{5C4AAFAA-9977-EB48-AF87-EDB4179DC46F}"/>
              </a:ext>
            </a:extLst>
          </p:cNvPr>
          <p:cNvSpPr/>
          <p:nvPr/>
        </p:nvSpPr>
        <p:spPr>
          <a:xfrm>
            <a:off x="838200" y="330787"/>
            <a:ext cx="5593079" cy="276999"/>
          </a:xfrm>
          <a:prstGeom prst="rect">
            <a:avLst/>
          </a:prstGeom>
        </p:spPr>
        <p:txBody>
          <a:bodyPr wrap="square" lIns="0" tIns="0" rIns="0" bIns="0" anchor="ctr" anchorCtr="0">
            <a:noAutofit/>
          </a:bodyPr>
          <a:lstStyle/>
          <a:p>
            <a:r>
              <a:rPr lang="en-US" b="1">
                <a:solidFill>
                  <a:schemeClr val="bg1"/>
                </a:solidFill>
                <a:latin typeface="Century Gothic" panose="020B0502020202020204" pitchFamily="34" charset="0"/>
              </a:rPr>
              <a:t>Community Reinvestment Grant Program</a:t>
            </a:r>
            <a:endParaRPr lang="en-US" sz="1800" b="1">
              <a:solidFill>
                <a:schemeClr val="bg1"/>
              </a:solidFill>
              <a:latin typeface="Century Gothic" panose="020B0502020202020204" pitchFamily="34" charset="0"/>
            </a:endParaRPr>
          </a:p>
        </p:txBody>
      </p:sp>
      <p:pic>
        <p:nvPicPr>
          <p:cNvPr id="7" name="Picture 2" descr="Support - Businesswoman Support, huge hands connect the bridge to help the businesswoman reach the goal stock illustration american rescue plan act stock illustrations">
            <a:extLst>
              <a:ext uri="{FF2B5EF4-FFF2-40B4-BE49-F238E27FC236}">
                <a16:creationId xmlns:a16="http://schemas.microsoft.com/office/drawing/2014/main" id="{8B8B4B06-44D4-7152-644C-9AB6932D54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2256503"/>
            <a:ext cx="4546190" cy="4003916"/>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337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19DD66-701F-90FB-B25F-4C4E1F7849FE}"/>
              </a:ext>
            </a:extLst>
          </p:cNvPr>
          <p:cNvSpPr txBox="1"/>
          <p:nvPr/>
        </p:nvSpPr>
        <p:spPr>
          <a:xfrm>
            <a:off x="-114300" y="1371600"/>
            <a:ext cx="12306300" cy="1661993"/>
          </a:xfrm>
          <a:prstGeom prst="rect">
            <a:avLst/>
          </a:prstGeom>
          <a:noFill/>
        </p:spPr>
        <p:txBody>
          <a:bodyPr wrap="square" rtlCol="0">
            <a:spAutoFit/>
          </a:bodyPr>
          <a:lstStyle/>
          <a:p>
            <a:pPr algn="ctr">
              <a:spcAft>
                <a:spcPts val="1200"/>
              </a:spcAft>
            </a:pPr>
            <a:r>
              <a:rPr lang="en-US" sz="4400" b="1" dirty="0">
                <a:solidFill>
                  <a:schemeClr val="accent3"/>
                </a:solidFill>
                <a:latin typeface="Century Gothic" panose="020B0502020202020204" pitchFamily="34" charset="0"/>
              </a:rPr>
              <a:t>$3.5 million available</a:t>
            </a:r>
          </a:p>
          <a:p>
            <a:pPr algn="ctr">
              <a:spcAft>
                <a:spcPts val="1200"/>
              </a:spcAft>
            </a:pPr>
            <a:r>
              <a:rPr lang="en-US" sz="2400" dirty="0">
                <a:latin typeface="Century Gothic" panose="020B0502020202020204" pitchFamily="34" charset="0"/>
              </a:rPr>
              <a:t>for </a:t>
            </a:r>
            <a:r>
              <a:rPr lang="en-US" sz="2400" b="1" dirty="0">
                <a:latin typeface="Century Gothic" panose="020B0502020202020204" pitchFamily="34" charset="0"/>
              </a:rPr>
              <a:t>eligible organizations </a:t>
            </a:r>
            <a:r>
              <a:rPr lang="en-US" sz="2400" dirty="0">
                <a:latin typeface="Century Gothic" panose="020B0502020202020204" pitchFamily="34" charset="0"/>
              </a:rPr>
              <a:t>providing service to Washoe County community members. </a:t>
            </a:r>
          </a:p>
        </p:txBody>
      </p:sp>
      <p:sp>
        <p:nvSpPr>
          <p:cNvPr id="7" name="TextBox 6">
            <a:extLst>
              <a:ext uri="{FF2B5EF4-FFF2-40B4-BE49-F238E27FC236}">
                <a16:creationId xmlns:a16="http://schemas.microsoft.com/office/drawing/2014/main" id="{41FB2CBE-E9A4-758D-BF50-E6F210AA6CBB}"/>
              </a:ext>
            </a:extLst>
          </p:cNvPr>
          <p:cNvSpPr txBox="1"/>
          <p:nvPr/>
        </p:nvSpPr>
        <p:spPr>
          <a:xfrm>
            <a:off x="316524" y="2810267"/>
            <a:ext cx="11875476" cy="3354765"/>
          </a:xfrm>
          <a:prstGeom prst="rect">
            <a:avLst/>
          </a:prstGeom>
          <a:noFill/>
        </p:spPr>
        <p:txBody>
          <a:bodyPr wrap="square" lIns="91440" tIns="45720" rIns="91440" bIns="45720" anchor="t">
            <a:spAutoFit/>
          </a:bodyPr>
          <a:lstStyle/>
          <a:p>
            <a:pPr marL="285750" indent="-285750">
              <a:lnSpc>
                <a:spcPct val="150000"/>
              </a:lnSpc>
              <a:buFont typeface="Arial" panose="020B0604020202020204" pitchFamily="34" charset="0"/>
              <a:buChar char="•"/>
            </a:pPr>
            <a:r>
              <a:rPr lang="en-US" sz="2400" b="1" dirty="0">
                <a:latin typeface="Roboto"/>
                <a:ea typeface="Roboto Slab"/>
                <a:cs typeface="Arial"/>
              </a:rPr>
              <a:t>Up to 2-years funding allocations</a:t>
            </a:r>
            <a:r>
              <a:rPr lang="en-US" sz="2400" dirty="0">
                <a:latin typeface="Roboto"/>
                <a:ea typeface="Roboto Slab"/>
                <a:cs typeface="Arial"/>
              </a:rPr>
              <a:t> (7/1/2026 – 6/30/2028)</a:t>
            </a:r>
            <a:endParaRPr lang="en-US" sz="2400" dirty="0">
              <a:latin typeface="Roboto"/>
              <a:cs typeface="Calibri"/>
            </a:endParaRPr>
          </a:p>
          <a:p>
            <a:pPr marL="285750" indent="-285750">
              <a:lnSpc>
                <a:spcPct val="150000"/>
              </a:lnSpc>
              <a:buFont typeface="Arial" panose="020B0604020202020204" pitchFamily="34" charset="0"/>
              <a:buChar char="•"/>
            </a:pPr>
            <a:r>
              <a:rPr lang="en-US" sz="2400" dirty="0">
                <a:latin typeface="Roboto"/>
                <a:ea typeface="Roboto Slab"/>
                <a:cs typeface="Arial"/>
              </a:rPr>
              <a:t>Successful projects funded under this cycle may be eligible for an abbreviated renewal period provided projects are still consistent with updated priorities in the most current Funding Plan and are meeting performance and reporting requirements.</a:t>
            </a:r>
          </a:p>
          <a:p>
            <a:pPr marL="285750" indent="-285750">
              <a:lnSpc>
                <a:spcPct val="150000"/>
              </a:lnSpc>
              <a:buFont typeface="Arial" panose="020B0604020202020204" pitchFamily="34" charset="0"/>
              <a:buChar char="•"/>
            </a:pPr>
            <a:r>
              <a:rPr lang="en-US" sz="2400" dirty="0">
                <a:latin typeface="Roboto"/>
                <a:ea typeface="Roboto Slab"/>
                <a:cs typeface="Arial"/>
              </a:rPr>
              <a:t>Priority is given to projects that have strong sustainability plans to continue services</a:t>
            </a:r>
          </a:p>
        </p:txBody>
      </p:sp>
    </p:spTree>
    <p:extLst>
      <p:ext uri="{BB962C8B-B14F-4D97-AF65-F5344CB8AC3E}">
        <p14:creationId xmlns:p14="http://schemas.microsoft.com/office/powerpoint/2010/main" val="351043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Flat style vector illustration, discuss social network, news, chat, dialogue speech bubbles Flat style vector illustration, discuss social network, news, chat, dialogue speech bubbles community stock illustrations">
            <a:extLst>
              <a:ext uri="{FF2B5EF4-FFF2-40B4-BE49-F238E27FC236}">
                <a16:creationId xmlns:a16="http://schemas.microsoft.com/office/drawing/2014/main" id="{DAF84018-FDDF-9549-07BB-77B06B636759}"/>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9091" r="19852" b="1"/>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89125A-0F08-4B2E-2A6C-91DCAC9378A5}"/>
              </a:ext>
            </a:extLst>
          </p:cNvPr>
          <p:cNvSpPr>
            <a:spLocks noGrp="1"/>
          </p:cNvSpPr>
          <p:nvPr>
            <p:ph type="title"/>
          </p:nvPr>
        </p:nvSpPr>
        <p:spPr>
          <a:xfrm>
            <a:off x="477980" y="1122363"/>
            <a:ext cx="4627419" cy="3204134"/>
          </a:xfrm>
        </p:spPr>
        <p:txBody>
          <a:bodyPr vert="horz" lIns="91440" tIns="45720" rIns="91440" bIns="45720" rtlCol="0" anchor="b">
            <a:normAutofit/>
          </a:bodyPr>
          <a:lstStyle/>
          <a:p>
            <a:pPr defTabSz="914400"/>
            <a:r>
              <a:rPr lang="en-US" sz="4800" dirty="0">
                <a:solidFill>
                  <a:schemeClr val="tx1"/>
                </a:solidFill>
                <a:latin typeface="Century Gothic" panose="020B0502020202020204" pitchFamily="34" charset="0"/>
                <a:ea typeface="+mj-ea"/>
              </a:rPr>
              <a:t>Grant Program Overview</a:t>
            </a:r>
          </a:p>
        </p:txBody>
      </p:sp>
      <p:sp>
        <p:nvSpPr>
          <p:cNvPr id="75" name="Rectangle 7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7" name="Rectangle 7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31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855C-A5BD-0A60-5E91-FE7C8AACECCE}"/>
              </a:ext>
            </a:extLst>
          </p:cNvPr>
          <p:cNvSpPr>
            <a:spLocks noGrp="1"/>
          </p:cNvSpPr>
          <p:nvPr>
            <p:ph type="title"/>
          </p:nvPr>
        </p:nvSpPr>
        <p:spPr/>
        <p:txBody>
          <a:bodyPr/>
          <a:lstStyle/>
          <a:p>
            <a:r>
              <a:rPr lang="en-US">
                <a:latin typeface="Century Gothic" panose="020B0502020202020204" pitchFamily="34" charset="0"/>
              </a:rPr>
              <a:t>Applicant Eligibility </a:t>
            </a:r>
          </a:p>
        </p:txBody>
      </p:sp>
      <p:sp>
        <p:nvSpPr>
          <p:cNvPr id="3" name="Content Placeholder 2">
            <a:extLst>
              <a:ext uri="{FF2B5EF4-FFF2-40B4-BE49-F238E27FC236}">
                <a16:creationId xmlns:a16="http://schemas.microsoft.com/office/drawing/2014/main" id="{1DBC951A-5A15-55C5-3883-F25B09B32106}"/>
              </a:ext>
            </a:extLst>
          </p:cNvPr>
          <p:cNvSpPr>
            <a:spLocks noGrp="1"/>
          </p:cNvSpPr>
          <p:nvPr>
            <p:ph idx="1"/>
          </p:nvPr>
        </p:nvSpPr>
        <p:spPr>
          <a:xfrm>
            <a:off x="571500" y="1891107"/>
            <a:ext cx="11254154" cy="4826215"/>
          </a:xfrm>
        </p:spPr>
        <p:txBody>
          <a:bodyPr vert="horz" lIns="91440" tIns="45720" rIns="91440" bIns="45720" rtlCol="0" anchor="t">
            <a:normAutofit fontScale="92500" lnSpcReduction="20000"/>
          </a:bodyPr>
          <a:lstStyle/>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Provide services in Washoe County</a:t>
            </a: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State of Nevada Certificate of Existence with Status of Good Standing</a:t>
            </a: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Nonprofit certificate 501(c)(3) or 501(c)(19)</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Provide direct services to the Washoe County community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Unique Entity Identifier (UEI)</a:t>
            </a:r>
            <a:r>
              <a:rPr lang="en-US" sz="2000" dirty="0">
                <a:latin typeface="Calibri" panose="020F0502020204030204" pitchFamily="34" charset="0"/>
                <a:ea typeface="Calibri" panose="020F0502020204030204" pitchFamily="34" charset="0"/>
                <a:cs typeface="Arial" panose="020B0604020202020204" pitchFamily="34" charset="0"/>
              </a:rPr>
              <a:t> </a:t>
            </a:r>
            <a:r>
              <a:rPr lang="en-US" sz="2000" u="sng" dirty="0">
                <a:effectLst/>
                <a:latin typeface="Century Gothic" panose="020B0502020202020204" pitchFamily="34" charset="0"/>
                <a:ea typeface="Calibri" panose="020F0502020204030204" pitchFamily="34" charset="0"/>
                <a:cs typeface="Arial" panose="020B0604020202020204" pitchFamily="34" charset="0"/>
              </a:rPr>
              <a:t>active</a:t>
            </a:r>
            <a:r>
              <a:rPr lang="en-US" sz="2000" dirty="0">
                <a:effectLst/>
                <a:latin typeface="Century Gothic" panose="020B0502020202020204" pitchFamily="34" charset="0"/>
                <a:ea typeface="Calibri" panose="020F0502020204030204" pitchFamily="34" charset="0"/>
                <a:cs typeface="Arial" panose="020B0604020202020204" pitchFamily="34" charset="0"/>
              </a:rPr>
              <a:t> SAM.gov registration </a:t>
            </a:r>
          </a:p>
          <a:p>
            <a:pPr marL="34290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Budget administrative expenses at or below five percent (5%)</a:t>
            </a:r>
          </a:p>
          <a:p>
            <a:pPr marL="34290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No provider or Board Member </a:t>
            </a:r>
            <a:r>
              <a:rPr lang="en-US" sz="2000" dirty="0">
                <a:latin typeface="Century Gothic" panose="020B0502020202020204" pitchFamily="34" charset="0"/>
                <a:ea typeface="Calibri" panose="020F0502020204030204" pitchFamily="34" charset="0"/>
                <a:cs typeface="Arial" panose="020B0604020202020204" pitchFamily="34" charset="0"/>
              </a:rPr>
              <a:t>excluded from participation in federal health care programs</a:t>
            </a:r>
          </a:p>
          <a:p>
            <a:pPr marL="342900" indent="-342900">
              <a:lnSpc>
                <a:spcPct val="107000"/>
              </a:lnSpc>
              <a:spcBef>
                <a:spcPts val="0"/>
              </a:spcBef>
              <a:spcAft>
                <a:spcPts val="800"/>
              </a:spcAft>
              <a:buFont typeface="Symbol" panose="05050102010706020507" pitchFamily="18" charset="2"/>
              <a:buChar char=""/>
            </a:pPr>
            <a:r>
              <a:rPr lang="en-US" sz="2000" dirty="0">
                <a:effectLst/>
                <a:latin typeface="Century Gothic" panose="020B0502020202020204" pitchFamily="34" charset="0"/>
                <a:ea typeface="Calibri" panose="020F0502020204030204" pitchFamily="34" charset="0"/>
                <a:cs typeface="Arial" panose="020B0604020202020204" pitchFamily="34" charset="0"/>
              </a:rPr>
              <a:t>Comply with the Third-Party Liability for any or all the expenditure(s) that would be payable by another private or public insurance </a:t>
            </a:r>
          </a:p>
          <a:p>
            <a:pPr marL="0" indent="0">
              <a:lnSpc>
                <a:spcPct val="107000"/>
              </a:lnSpc>
              <a:spcBef>
                <a:spcPts val="0"/>
              </a:spcBef>
              <a:spcAft>
                <a:spcPts val="800"/>
              </a:spcAft>
              <a:buNone/>
            </a:pPr>
            <a:r>
              <a:rPr lang="en-US" sz="2000" dirty="0">
                <a:effectLst/>
                <a:latin typeface="Century Gothic"/>
                <a:ea typeface="Calibri" panose="020F0502020204030204" pitchFamily="34" charset="0"/>
                <a:cs typeface="Arial"/>
              </a:rPr>
              <a:t>Once final proposals are chosen, your organization must provide certificate of insurance and</a:t>
            </a:r>
            <a:r>
              <a:rPr lang="en-US" sz="2000" dirty="0">
                <a:latin typeface="Century Gothic"/>
                <a:ea typeface="Calibri" panose="020F0502020204030204" pitchFamily="34" charset="0"/>
                <a:cs typeface="Arial"/>
              </a:rPr>
              <a:t> a </a:t>
            </a:r>
            <a:r>
              <a:rPr lang="en-US" sz="2000" dirty="0">
                <a:effectLst/>
                <a:latin typeface="Century Gothic"/>
                <a:ea typeface="Calibri" panose="020F0502020204030204" pitchFamily="34" charset="0"/>
                <a:cs typeface="Arial"/>
              </a:rPr>
              <a:t>list of your current board of directors.</a:t>
            </a:r>
            <a:r>
              <a:rPr lang="en-US" sz="2000" dirty="0">
                <a:latin typeface="Century Gothic"/>
                <a:ea typeface="Calibri" panose="020F0502020204030204" pitchFamily="34" charset="0"/>
                <a:cs typeface="Arial"/>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2000" dirty="0">
                <a:effectLst/>
                <a:latin typeface="Century Gothic" panose="020B0502020202020204" pitchFamily="34" charset="0"/>
                <a:ea typeface="Calibri" panose="020F0502020204030204" pitchFamily="34" charset="0"/>
                <a:cs typeface="Arial" panose="020B0604020202020204" pitchFamily="34" charset="0"/>
              </a:rPr>
              <a:t>In accordance with NRS 244.1505, </a:t>
            </a:r>
            <a:r>
              <a:rPr lang="en-US" sz="20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the Board of County Commissioners may grant all or part of the money to a nonprofit organization created for religious, charitable or educational purposes to be expended for the selected purpose.</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67360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37516-04E3-1D70-DEFB-56600E636FFC}"/>
              </a:ext>
            </a:extLst>
          </p:cNvPr>
          <p:cNvSpPr>
            <a:spLocks noGrp="1"/>
          </p:cNvSpPr>
          <p:nvPr>
            <p:ph type="title"/>
          </p:nvPr>
        </p:nvSpPr>
        <p:spPr/>
        <p:txBody>
          <a:bodyPr/>
          <a:lstStyle/>
          <a:p>
            <a:r>
              <a:rPr lang="en-US">
                <a:latin typeface="Century Gothic" panose="020B0502020202020204" pitchFamily="34" charset="0"/>
              </a:rPr>
              <a:t>Ineligible Activities</a:t>
            </a:r>
          </a:p>
        </p:txBody>
      </p:sp>
      <p:sp>
        <p:nvSpPr>
          <p:cNvPr id="3" name="Content Placeholder 2">
            <a:extLst>
              <a:ext uri="{FF2B5EF4-FFF2-40B4-BE49-F238E27FC236}">
                <a16:creationId xmlns:a16="http://schemas.microsoft.com/office/drawing/2014/main" id="{680ED249-F0D9-CAA6-83D3-37CF17AEB2A4}"/>
              </a:ext>
            </a:extLst>
          </p:cNvPr>
          <p:cNvSpPr>
            <a:spLocks noGrp="1"/>
          </p:cNvSpPr>
          <p:nvPr>
            <p:ph idx="1"/>
          </p:nvPr>
        </p:nvSpPr>
        <p:spPr>
          <a:xfrm>
            <a:off x="838200" y="1891108"/>
            <a:ext cx="6096000" cy="4237130"/>
          </a:xfrm>
        </p:spPr>
        <p:txBody>
          <a:bodyPr>
            <a:normAutofit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entury Gothic" panose="020B0502020202020204" pitchFamily="34" charset="0"/>
                <a:ea typeface="Calibri" panose="020F0502020204030204" pitchFamily="34" charset="0"/>
                <a:cs typeface="Times New Roman" panose="02020603050405020304" pitchFamily="18" charset="0"/>
              </a:rPr>
              <a:t>Purchase of any items that may be considered paraphernalia pursuant to NRS 453.</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entury Gothic" panose="020B0502020202020204" pitchFamily="34" charset="0"/>
                <a:ea typeface="Calibri" panose="020F0502020204030204" pitchFamily="34" charset="0"/>
                <a:cs typeface="Times New Roman" panose="02020603050405020304" pitchFamily="18" charset="0"/>
              </a:rPr>
              <a:t>Activities that are not evidence-based or promising practices for opioid abatement.</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Century Gothic" panose="020B0502020202020204" pitchFamily="34" charset="0"/>
                <a:ea typeface="Calibri" panose="020F0502020204030204" pitchFamily="34" charset="0"/>
                <a:cs typeface="Times New Roman" panose="02020603050405020304" pitchFamily="18" charset="0"/>
              </a:rPr>
              <a:t>Activities that are funded through other program grants or activities.</a:t>
            </a: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Century Gothic" panose="020B0502020202020204" pitchFamily="34" charset="0"/>
                <a:ea typeface="Calibri" panose="020F0502020204030204" pitchFamily="34" charset="0"/>
                <a:cs typeface="Times New Roman" panose="02020603050405020304" pitchFamily="18" charset="0"/>
              </a:rPr>
              <a:t>Activities not identified as a priority.</a:t>
            </a:r>
          </a:p>
          <a:p>
            <a:pPr marL="342900" marR="0" lvl="0" indent="-342900">
              <a:lnSpc>
                <a:spcPct val="107000"/>
              </a:lnSpc>
              <a:spcBef>
                <a:spcPts val="0"/>
              </a:spcBef>
              <a:spcAft>
                <a:spcPts val="800"/>
              </a:spcAft>
              <a:buFont typeface="Symbol" panose="05050102010706020507" pitchFamily="18" charset="2"/>
              <a:buChar char=""/>
            </a:pPr>
            <a:r>
              <a:rPr lang="en-US" sz="2400" dirty="0">
                <a:latin typeface="Century Gothic" panose="020B0502020202020204" pitchFamily="34" charset="0"/>
                <a:ea typeface="Calibri" panose="020F0502020204030204" pitchFamily="34" charset="0"/>
                <a:cs typeface="Times New Roman" panose="02020603050405020304" pitchFamily="18" charset="0"/>
              </a:rPr>
              <a:t>Admin activities over 5% of total budget.</a:t>
            </a:r>
          </a:p>
        </p:txBody>
      </p:sp>
      <p:pic>
        <p:nvPicPr>
          <p:cNvPr id="5" name="Graphic 4" descr="No sign with solid fill">
            <a:extLst>
              <a:ext uri="{FF2B5EF4-FFF2-40B4-BE49-F238E27FC236}">
                <a16:creationId xmlns:a16="http://schemas.microsoft.com/office/drawing/2014/main" id="{6AB43148-9B39-2F6E-80B0-148518414BC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39000" y="1600200"/>
            <a:ext cx="4038600" cy="4038600"/>
          </a:xfrm>
          <a:prstGeom prst="rect">
            <a:avLst/>
          </a:prstGeom>
        </p:spPr>
      </p:pic>
    </p:spTree>
    <p:extLst>
      <p:ext uri="{BB962C8B-B14F-4D97-AF65-F5344CB8AC3E}">
        <p14:creationId xmlns:p14="http://schemas.microsoft.com/office/powerpoint/2010/main" val="1113383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F3900-9F58-77A0-F0FC-5C433FFDD8ED}"/>
              </a:ext>
            </a:extLst>
          </p:cNvPr>
          <p:cNvSpPr>
            <a:spLocks noGrp="1"/>
          </p:cNvSpPr>
          <p:nvPr>
            <p:ph type="title"/>
          </p:nvPr>
        </p:nvSpPr>
        <p:spPr/>
        <p:txBody>
          <a:bodyPr/>
          <a:lstStyle/>
          <a:p>
            <a:r>
              <a:rPr lang="en-US">
                <a:latin typeface="Century Gothic" panose="020B0502020202020204" pitchFamily="34" charset="0"/>
              </a:rPr>
              <a:t>Funding Priorities</a:t>
            </a:r>
          </a:p>
        </p:txBody>
      </p:sp>
      <p:pic>
        <p:nvPicPr>
          <p:cNvPr id="9" name="Graphic 8" descr="Mental Health with solid fill">
            <a:extLst>
              <a:ext uri="{FF2B5EF4-FFF2-40B4-BE49-F238E27FC236}">
                <a16:creationId xmlns:a16="http://schemas.microsoft.com/office/drawing/2014/main" id="{E0169467-002F-D446-D594-C64F064529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410759" y="4075869"/>
            <a:ext cx="1676490" cy="1676490"/>
          </a:xfrm>
          <a:prstGeom prst="rect">
            <a:avLst/>
          </a:prstGeom>
        </p:spPr>
      </p:pic>
      <p:pic>
        <p:nvPicPr>
          <p:cNvPr id="15" name="Graphic 14" descr="House with solid fill">
            <a:extLst>
              <a:ext uri="{FF2B5EF4-FFF2-40B4-BE49-F238E27FC236}">
                <a16:creationId xmlns:a16="http://schemas.microsoft.com/office/drawing/2014/main" id="{077A7415-B30A-EEEA-D633-BC85B3B264A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926827" y="4125094"/>
            <a:ext cx="1600200" cy="1600200"/>
          </a:xfrm>
          <a:prstGeom prst="rect">
            <a:avLst/>
          </a:prstGeom>
        </p:spPr>
      </p:pic>
      <p:pic>
        <p:nvPicPr>
          <p:cNvPr id="18" name="Graphic 17" descr="Ambulance with solid fill">
            <a:extLst>
              <a:ext uri="{FF2B5EF4-FFF2-40B4-BE49-F238E27FC236}">
                <a16:creationId xmlns:a16="http://schemas.microsoft.com/office/drawing/2014/main" id="{E66B4530-8C9F-630E-557A-4D4B4A2061B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6926827" y="1630810"/>
            <a:ext cx="1676490" cy="1676490"/>
          </a:xfrm>
          <a:prstGeom prst="rect">
            <a:avLst/>
          </a:prstGeom>
        </p:spPr>
      </p:pic>
      <p:sp>
        <p:nvSpPr>
          <p:cNvPr id="20" name="TextBox 19">
            <a:extLst>
              <a:ext uri="{FF2B5EF4-FFF2-40B4-BE49-F238E27FC236}">
                <a16:creationId xmlns:a16="http://schemas.microsoft.com/office/drawing/2014/main" id="{8E14A812-780C-98CF-86CC-89D9BC06DCFE}"/>
              </a:ext>
            </a:extLst>
          </p:cNvPr>
          <p:cNvSpPr txBox="1"/>
          <p:nvPr/>
        </p:nvSpPr>
        <p:spPr>
          <a:xfrm>
            <a:off x="6185218" y="3425962"/>
            <a:ext cx="3106009" cy="373500"/>
          </a:xfrm>
          <a:prstGeom prst="rect">
            <a:avLst/>
          </a:prstGeom>
          <a:noFill/>
        </p:spPr>
        <p:txBody>
          <a:bodyPr wrap="square">
            <a:spAutoFit/>
          </a:bodyPr>
          <a:lstStyle/>
          <a:p>
            <a:pPr marR="0" lvl="0" algn="ctr">
              <a:lnSpc>
                <a:spcPct val="107000"/>
              </a:lnSpc>
              <a:spcBef>
                <a:spcPts val="0"/>
              </a:spcBef>
              <a:buClr>
                <a:srgbClr val="0E101A"/>
              </a:buClr>
            </a:pPr>
            <a:r>
              <a:rPr lang="en-US" sz="1800" dirty="0">
                <a:solidFill>
                  <a:srgbClr val="0E101A"/>
                </a:solidFill>
                <a:effectLst/>
                <a:latin typeface="Century Gothic" panose="020B0502020202020204" pitchFamily="34" charset="0"/>
                <a:ea typeface="Calibri" panose="020F0502020204030204" pitchFamily="34" charset="0"/>
                <a:cs typeface="Arial" panose="020B0604020202020204" pitchFamily="34" charset="0"/>
              </a:rPr>
              <a:t>Street Health</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C3024B6D-32ED-D238-0A71-1231BA4DB59D}"/>
              </a:ext>
            </a:extLst>
          </p:cNvPr>
          <p:cNvSpPr txBox="1"/>
          <p:nvPr/>
        </p:nvSpPr>
        <p:spPr>
          <a:xfrm>
            <a:off x="2692475" y="5730508"/>
            <a:ext cx="3113059" cy="373500"/>
          </a:xfrm>
          <a:prstGeom prst="rect">
            <a:avLst/>
          </a:prstGeom>
          <a:noFill/>
        </p:spPr>
        <p:txBody>
          <a:bodyPr wrap="square">
            <a:spAutoFit/>
          </a:bodyPr>
          <a:lstStyle/>
          <a:p>
            <a:pPr marR="0" lvl="0" algn="ctr">
              <a:lnSpc>
                <a:spcPct val="107000"/>
              </a:lnSpc>
              <a:spcBef>
                <a:spcPts val="0"/>
              </a:spcBef>
              <a:buClr>
                <a:srgbClr val="0E101A"/>
              </a:buClr>
            </a:pPr>
            <a:r>
              <a:rPr lang="en-US" dirty="0">
                <a:solidFill>
                  <a:srgbClr val="0E101A"/>
                </a:solidFill>
                <a:latin typeface="Century Gothic" panose="020B0502020202020204" pitchFamily="34" charset="0"/>
                <a:ea typeface="Calibri" panose="020F0502020204030204" pitchFamily="34" charset="0"/>
                <a:cs typeface="Arial" panose="020B0604020202020204" pitchFamily="34" charset="0"/>
              </a:rPr>
              <a:t>Overdose</a:t>
            </a:r>
            <a:r>
              <a:rPr lang="en-US" sz="1800" dirty="0">
                <a:solidFill>
                  <a:srgbClr val="0E101A"/>
                </a:solidFill>
                <a:effectLst/>
                <a:latin typeface="Century Gothic" panose="020B0502020202020204" pitchFamily="34" charset="0"/>
                <a:ea typeface="Calibri" panose="020F0502020204030204" pitchFamily="34" charset="0"/>
                <a:cs typeface="Arial" panose="020B0604020202020204" pitchFamily="34" charset="0"/>
              </a:rPr>
              <a:t> </a:t>
            </a:r>
            <a:r>
              <a:rPr lang="en-US" dirty="0">
                <a:solidFill>
                  <a:srgbClr val="0E101A"/>
                </a:solidFill>
                <a:latin typeface="Century Gothic" panose="020B0502020202020204" pitchFamily="34" charset="0"/>
                <a:ea typeface="Calibri" panose="020F0502020204030204" pitchFamily="34" charset="0"/>
                <a:cs typeface="Arial" panose="020B0604020202020204" pitchFamily="34" charset="0"/>
              </a:rPr>
              <a:t>P</a:t>
            </a:r>
            <a:r>
              <a:rPr lang="en-US" sz="1800" dirty="0">
                <a:solidFill>
                  <a:srgbClr val="0E101A"/>
                </a:solidFill>
                <a:effectLst/>
                <a:latin typeface="Century Gothic" panose="020B0502020202020204" pitchFamily="34" charset="0"/>
                <a:ea typeface="Calibri" panose="020F0502020204030204" pitchFamily="34" charset="0"/>
                <a:cs typeface="Arial" panose="020B0604020202020204" pitchFamily="34" charset="0"/>
              </a:rPr>
              <a:t>revention</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B4F47DF-A812-499A-D2CF-1A69FE742D97}"/>
              </a:ext>
            </a:extLst>
          </p:cNvPr>
          <p:cNvSpPr txBox="1"/>
          <p:nvPr/>
        </p:nvSpPr>
        <p:spPr>
          <a:xfrm>
            <a:off x="6441051" y="5734676"/>
            <a:ext cx="2571751" cy="369332"/>
          </a:xfrm>
          <a:prstGeom prst="rect">
            <a:avLst/>
          </a:prstGeom>
          <a:noFill/>
        </p:spPr>
        <p:txBody>
          <a:bodyPr wrap="square" rtlCol="0">
            <a:spAutoFit/>
          </a:bodyPr>
          <a:lstStyle/>
          <a:p>
            <a:pPr algn="ctr"/>
            <a:r>
              <a:rPr lang="en-US" dirty="0">
                <a:latin typeface="Century Gothic" panose="020B0502020202020204" pitchFamily="34" charset="0"/>
              </a:rPr>
              <a:t>Housing Supports</a:t>
            </a:r>
          </a:p>
        </p:txBody>
      </p:sp>
      <p:pic>
        <p:nvPicPr>
          <p:cNvPr id="3" name="Graphic 2" descr="Care with solid fill">
            <a:extLst>
              <a:ext uri="{FF2B5EF4-FFF2-40B4-BE49-F238E27FC236}">
                <a16:creationId xmlns:a16="http://schemas.microsoft.com/office/drawing/2014/main" id="{E59AB581-A2C6-F5F0-0ACE-7F75FA0A44F8}"/>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3489904" y="1568760"/>
            <a:ext cx="1657350" cy="1657350"/>
          </a:xfrm>
          <a:prstGeom prst="rect">
            <a:avLst/>
          </a:prstGeom>
        </p:spPr>
      </p:pic>
      <p:sp>
        <p:nvSpPr>
          <p:cNvPr id="4" name="TextBox 3">
            <a:extLst>
              <a:ext uri="{FF2B5EF4-FFF2-40B4-BE49-F238E27FC236}">
                <a16:creationId xmlns:a16="http://schemas.microsoft.com/office/drawing/2014/main" id="{605C65FC-44F8-AFD8-4C2E-91822F778502}"/>
              </a:ext>
            </a:extLst>
          </p:cNvPr>
          <p:cNvSpPr txBox="1"/>
          <p:nvPr/>
        </p:nvSpPr>
        <p:spPr>
          <a:xfrm>
            <a:off x="2939816" y="3087628"/>
            <a:ext cx="2642179" cy="923330"/>
          </a:xfrm>
          <a:prstGeom prst="rect">
            <a:avLst/>
          </a:prstGeom>
          <a:noFill/>
        </p:spPr>
        <p:txBody>
          <a:bodyPr wrap="square" rtlCol="0">
            <a:spAutoFit/>
          </a:bodyPr>
          <a:lstStyle/>
          <a:p>
            <a:pPr algn="ctr"/>
            <a:r>
              <a:rPr lang="en-US" dirty="0">
                <a:latin typeface="Century Gothic" panose="020B0502020202020204" pitchFamily="34" charset="0"/>
              </a:rPr>
              <a:t>Behavioral Health Supports for Peers and PWLE Staff</a:t>
            </a:r>
          </a:p>
        </p:txBody>
      </p:sp>
    </p:spTree>
    <p:extLst>
      <p:ext uri="{BB962C8B-B14F-4D97-AF65-F5344CB8AC3E}">
        <p14:creationId xmlns:p14="http://schemas.microsoft.com/office/powerpoint/2010/main" val="2630191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6D128-1F1F-A1DC-2217-8A78FED1F220}"/>
              </a:ext>
            </a:extLst>
          </p:cNvPr>
          <p:cNvSpPr>
            <a:spLocks noGrp="1"/>
          </p:cNvSpPr>
          <p:nvPr>
            <p:ph type="title"/>
          </p:nvPr>
        </p:nvSpPr>
        <p:spPr/>
        <p:txBody>
          <a:bodyPr/>
          <a:lstStyle/>
          <a:p>
            <a:r>
              <a:rPr lang="en-US">
                <a:latin typeface="Roboto Slab"/>
                <a:ea typeface="Roboto Slab"/>
                <a:cs typeface="Roboto Slab"/>
              </a:rPr>
              <a:t>Timeline</a:t>
            </a:r>
          </a:p>
        </p:txBody>
      </p:sp>
      <p:sp>
        <p:nvSpPr>
          <p:cNvPr id="4" name="TextBox 3">
            <a:extLst>
              <a:ext uri="{FF2B5EF4-FFF2-40B4-BE49-F238E27FC236}">
                <a16:creationId xmlns:a16="http://schemas.microsoft.com/office/drawing/2014/main" id="{9398E552-9B24-855D-D123-77414E9258BA}"/>
              </a:ext>
            </a:extLst>
          </p:cNvPr>
          <p:cNvSpPr txBox="1"/>
          <p:nvPr/>
        </p:nvSpPr>
        <p:spPr>
          <a:xfrm>
            <a:off x="762000" y="392668"/>
            <a:ext cx="6096000" cy="400110"/>
          </a:xfrm>
          <a:prstGeom prst="rect">
            <a:avLst/>
          </a:prstGeom>
          <a:noFill/>
        </p:spPr>
        <p:txBody>
          <a:bodyPr wrap="square" lIns="91440" tIns="45720" rIns="91440" bIns="45720" anchor="t">
            <a:spAutoFit/>
          </a:bodyPr>
          <a:lstStyle/>
          <a:p>
            <a:r>
              <a:rPr lang="en-US" sz="2000" b="1">
                <a:solidFill>
                  <a:schemeClr val="bg1"/>
                </a:solidFill>
                <a:latin typeface="Roboto"/>
                <a:ea typeface="+mn-lt"/>
                <a:cs typeface="+mn-lt"/>
              </a:rPr>
              <a:t>Washoe Opioid Abatement and Recovery Fund</a:t>
            </a:r>
            <a:endParaRPr lang="en-US" sz="2000">
              <a:solidFill>
                <a:schemeClr val="bg1"/>
              </a:solidFill>
              <a:latin typeface="Roboto"/>
              <a:ea typeface="Roboto"/>
              <a:cs typeface="Roboto"/>
            </a:endParaRPr>
          </a:p>
        </p:txBody>
      </p:sp>
      <p:cxnSp>
        <p:nvCxnSpPr>
          <p:cNvPr id="6" name="Straight Connector 5" descr="Time line bar. the time line shows the plan for the grant from opneing the NOFO March 1 to the award end dat og June 30, 2028">
            <a:extLst>
              <a:ext uri="{FF2B5EF4-FFF2-40B4-BE49-F238E27FC236}">
                <a16:creationId xmlns:a16="http://schemas.microsoft.com/office/drawing/2014/main" id="{14581320-B2FF-D376-64E6-FFA79D4C0E34}"/>
              </a:ext>
            </a:extLst>
          </p:cNvPr>
          <p:cNvCxnSpPr>
            <a:cxnSpLocks/>
          </p:cNvCxnSpPr>
          <p:nvPr/>
        </p:nvCxnSpPr>
        <p:spPr>
          <a:xfrm>
            <a:off x="403412" y="3720353"/>
            <a:ext cx="11134164"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22FAAF24-2166-DAFB-31A3-4884A4889CDE}"/>
              </a:ext>
            </a:extLst>
          </p:cNvPr>
          <p:cNvSpPr/>
          <p:nvPr/>
        </p:nvSpPr>
        <p:spPr>
          <a:xfrm>
            <a:off x="1775719" y="2134357"/>
            <a:ext cx="1792941" cy="860596"/>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March 1– April 15, 2026</a:t>
            </a:r>
            <a:endParaRPr lang="en-US" sz="1400" dirty="0">
              <a:solidFill>
                <a:schemeClr val="bg1"/>
              </a:solidFill>
              <a:latin typeface="Roboto Slab" pitchFamily="2" charset="0"/>
              <a:ea typeface="Roboto Slab" pitchFamily="2" charset="0"/>
              <a:cs typeface="Roboto Slab" pitchFamily="2" charset="0"/>
            </a:endParaRPr>
          </a:p>
          <a:p>
            <a:pPr algn="ctr"/>
            <a:r>
              <a:rPr lang="en-US" sz="1400" dirty="0">
                <a:solidFill>
                  <a:schemeClr val="bg1"/>
                </a:solidFill>
                <a:latin typeface="Roboto Slab"/>
                <a:ea typeface="Roboto Slab"/>
                <a:cs typeface="Roboto Slab"/>
              </a:rPr>
              <a:t>Proposals Accepted</a:t>
            </a:r>
          </a:p>
        </p:txBody>
      </p:sp>
      <p:sp>
        <p:nvSpPr>
          <p:cNvPr id="9" name="Left Brace 8" descr="March 1 - April 15 proposals accepted">
            <a:extLst>
              <a:ext uri="{FF2B5EF4-FFF2-40B4-BE49-F238E27FC236}">
                <a16:creationId xmlns:a16="http://schemas.microsoft.com/office/drawing/2014/main" id="{28EC9CD0-FD18-7241-A55B-52709C1844B9}"/>
              </a:ext>
            </a:extLst>
          </p:cNvPr>
          <p:cNvSpPr/>
          <p:nvPr/>
        </p:nvSpPr>
        <p:spPr>
          <a:xfrm rot="5400000">
            <a:off x="2370587" y="1357277"/>
            <a:ext cx="603207" cy="4010625"/>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8" name="Left Brace 7" descr="Q&amp;A period March 1 - March 22">
            <a:extLst>
              <a:ext uri="{FF2B5EF4-FFF2-40B4-BE49-F238E27FC236}">
                <a16:creationId xmlns:a16="http://schemas.microsoft.com/office/drawing/2014/main" id="{76A27BFE-D7FE-3B6E-404A-7D87AE75A0D2}"/>
              </a:ext>
            </a:extLst>
          </p:cNvPr>
          <p:cNvSpPr/>
          <p:nvPr/>
        </p:nvSpPr>
        <p:spPr>
          <a:xfrm rot="16200000">
            <a:off x="1670077" y="2443038"/>
            <a:ext cx="603207" cy="3193961"/>
          </a:xfrm>
          <a:prstGeom prst="leftBrace">
            <a:avLst>
              <a:gd name="adj1" fmla="val 8333"/>
              <a:gd name="adj2" fmla="val 46594"/>
            </a:avLst>
          </a:prstGeom>
          <a:noFill/>
          <a:ln>
            <a:solidFill>
              <a:srgbClr val="00B04C"/>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dirty="0"/>
          </a:p>
        </p:txBody>
      </p:sp>
      <p:sp>
        <p:nvSpPr>
          <p:cNvPr id="3" name="Rectangle 2">
            <a:extLst>
              <a:ext uri="{FF2B5EF4-FFF2-40B4-BE49-F238E27FC236}">
                <a16:creationId xmlns:a16="http://schemas.microsoft.com/office/drawing/2014/main" id="{4663BB3C-A4AB-F788-B1EE-A326AD7F34F6}"/>
              </a:ext>
            </a:extLst>
          </p:cNvPr>
          <p:cNvSpPr/>
          <p:nvPr/>
        </p:nvSpPr>
        <p:spPr>
          <a:xfrm>
            <a:off x="173356" y="4262740"/>
            <a:ext cx="1782357" cy="1167512"/>
          </a:xfrm>
          <a:prstGeom prst="ellipse">
            <a:avLst/>
          </a:prstGeom>
          <a:solidFill>
            <a:srgbClr val="005E00"/>
          </a:solidFill>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Q &amp; A Period</a:t>
            </a:r>
          </a:p>
          <a:p>
            <a:pPr algn="ctr"/>
            <a:r>
              <a:rPr lang="en-US" sz="1400" dirty="0">
                <a:solidFill>
                  <a:schemeClr val="bg1"/>
                </a:solidFill>
                <a:latin typeface="Roboto Slab"/>
                <a:ea typeface="Roboto Slab"/>
                <a:cs typeface="Roboto Slab"/>
              </a:rPr>
              <a:t>March 1– March 22, 2026</a:t>
            </a:r>
            <a:endParaRPr lang="en-US" dirty="0">
              <a:solidFill>
                <a:schemeClr val="bg1"/>
              </a:solidFill>
            </a:endParaRPr>
          </a:p>
        </p:txBody>
      </p:sp>
      <p:cxnSp>
        <p:nvCxnSpPr>
          <p:cNvPr id="13" name="Straight Connector 12" descr="March 15 intent to apply due">
            <a:extLst>
              <a:ext uri="{FF2B5EF4-FFF2-40B4-BE49-F238E27FC236}">
                <a16:creationId xmlns:a16="http://schemas.microsoft.com/office/drawing/2014/main" id="{FF674EE6-6D8A-01AE-56C2-E8DFFE9410A0}"/>
              </a:ext>
            </a:extLst>
          </p:cNvPr>
          <p:cNvCxnSpPr>
            <a:cxnSpLocks/>
          </p:cNvCxnSpPr>
          <p:nvPr/>
        </p:nvCxnSpPr>
        <p:spPr>
          <a:xfrm>
            <a:off x="2687344" y="3747291"/>
            <a:ext cx="0" cy="54460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73FDC4AF-1701-3C60-E202-94E0B98B67B4}"/>
              </a:ext>
            </a:extLst>
          </p:cNvPr>
          <p:cNvSpPr/>
          <p:nvPr/>
        </p:nvSpPr>
        <p:spPr>
          <a:xfrm>
            <a:off x="2003269" y="4291897"/>
            <a:ext cx="1430712" cy="860592"/>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March 15, 2026</a:t>
            </a:r>
          </a:p>
          <a:p>
            <a:pPr algn="ctr"/>
            <a:r>
              <a:rPr lang="en-US" sz="1400" dirty="0">
                <a:solidFill>
                  <a:schemeClr val="bg1"/>
                </a:solidFill>
                <a:latin typeface="Roboto Slab"/>
                <a:ea typeface="Roboto Slab"/>
                <a:cs typeface="Roboto Slab"/>
              </a:rPr>
              <a:t>Intent to Apply Due</a:t>
            </a:r>
          </a:p>
        </p:txBody>
      </p:sp>
      <p:cxnSp>
        <p:nvCxnSpPr>
          <p:cNvPr id="17" name="Straight Connector 16" descr="April 2026 - evaluation period">
            <a:extLst>
              <a:ext uri="{FF2B5EF4-FFF2-40B4-BE49-F238E27FC236}">
                <a16:creationId xmlns:a16="http://schemas.microsoft.com/office/drawing/2014/main" id="{3F069BD3-EFEF-153A-0590-34DB3F0C6989}"/>
              </a:ext>
            </a:extLst>
          </p:cNvPr>
          <p:cNvCxnSpPr>
            <a:cxnSpLocks/>
          </p:cNvCxnSpPr>
          <p:nvPr/>
        </p:nvCxnSpPr>
        <p:spPr>
          <a:xfrm>
            <a:off x="4803464" y="3199153"/>
            <a:ext cx="0" cy="54460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C7143B92-0E85-6175-6367-FA55F8D73E12}"/>
              </a:ext>
            </a:extLst>
          </p:cNvPr>
          <p:cNvSpPr/>
          <p:nvPr/>
        </p:nvSpPr>
        <p:spPr>
          <a:xfrm>
            <a:off x="4012826" y="2333214"/>
            <a:ext cx="1792941" cy="860596"/>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April 2026</a:t>
            </a:r>
          </a:p>
          <a:p>
            <a:pPr algn="ctr"/>
            <a:r>
              <a:rPr lang="en-US" sz="1400" dirty="0">
                <a:solidFill>
                  <a:schemeClr val="bg1"/>
                </a:solidFill>
                <a:latin typeface="Roboto Slab"/>
                <a:ea typeface="Roboto Slab"/>
                <a:cs typeface="Roboto Slab"/>
              </a:rPr>
              <a:t>Evaluate/Score</a:t>
            </a:r>
          </a:p>
        </p:txBody>
      </p:sp>
      <p:cxnSp>
        <p:nvCxnSpPr>
          <p:cNvPr id="19" name="Straight Connector 18" descr="May 2026 Award and agreement development">
            <a:extLst>
              <a:ext uri="{FF2B5EF4-FFF2-40B4-BE49-F238E27FC236}">
                <a16:creationId xmlns:a16="http://schemas.microsoft.com/office/drawing/2014/main" id="{AB310329-B599-DF9C-7F78-D643BDBAC707}"/>
              </a:ext>
            </a:extLst>
          </p:cNvPr>
          <p:cNvCxnSpPr>
            <a:cxnSpLocks/>
          </p:cNvCxnSpPr>
          <p:nvPr/>
        </p:nvCxnSpPr>
        <p:spPr>
          <a:xfrm>
            <a:off x="6353486" y="3688602"/>
            <a:ext cx="0" cy="54460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8EC002DD-F325-FB86-2F1B-0456B308CC50}"/>
              </a:ext>
            </a:extLst>
          </p:cNvPr>
          <p:cNvSpPr/>
          <p:nvPr/>
        </p:nvSpPr>
        <p:spPr>
          <a:xfrm>
            <a:off x="5177616" y="4209549"/>
            <a:ext cx="2360207" cy="860596"/>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May 2026</a:t>
            </a:r>
            <a:endParaRPr lang="en-US" sz="1400" dirty="0">
              <a:solidFill>
                <a:schemeClr val="bg1"/>
              </a:solidFill>
              <a:latin typeface="Roboto Slab" pitchFamily="2" charset="0"/>
              <a:ea typeface="Roboto Slab" pitchFamily="2" charset="0"/>
              <a:cs typeface="Roboto Slab" pitchFamily="2" charset="0"/>
            </a:endParaRPr>
          </a:p>
          <a:p>
            <a:pPr algn="ctr"/>
            <a:r>
              <a:rPr lang="en-US" sz="1400" dirty="0">
                <a:solidFill>
                  <a:schemeClr val="bg1"/>
                </a:solidFill>
                <a:latin typeface="Roboto Slab"/>
                <a:ea typeface="Roboto Slab"/>
                <a:cs typeface="Roboto Slab"/>
              </a:rPr>
              <a:t>Award &amp; Agreement </a:t>
            </a:r>
            <a:endParaRPr lang="en-US" dirty="0">
              <a:solidFill>
                <a:schemeClr val="bg1"/>
              </a:solidFill>
              <a:latin typeface="Rockwell" panose="02060603020205020403"/>
              <a:ea typeface="Roboto Slab"/>
              <a:cs typeface="Roboto Slab"/>
            </a:endParaRPr>
          </a:p>
          <a:p>
            <a:pPr algn="ctr"/>
            <a:r>
              <a:rPr lang="en-US" sz="1400" dirty="0">
                <a:solidFill>
                  <a:schemeClr val="bg1"/>
                </a:solidFill>
                <a:latin typeface="Roboto Slab"/>
                <a:ea typeface="Roboto Slab"/>
                <a:cs typeface="Roboto Slab"/>
              </a:rPr>
              <a:t>Development</a:t>
            </a:r>
            <a:endParaRPr lang="en-US" dirty="0">
              <a:solidFill>
                <a:schemeClr val="bg1"/>
              </a:solidFill>
            </a:endParaRPr>
          </a:p>
        </p:txBody>
      </p:sp>
      <p:sp>
        <p:nvSpPr>
          <p:cNvPr id="25" name="Rectangle 24">
            <a:extLst>
              <a:ext uri="{FF2B5EF4-FFF2-40B4-BE49-F238E27FC236}">
                <a16:creationId xmlns:a16="http://schemas.microsoft.com/office/drawing/2014/main" id="{A2D47620-4C5E-4585-2382-F3CF3784B0F3}"/>
              </a:ext>
            </a:extLst>
          </p:cNvPr>
          <p:cNvSpPr/>
          <p:nvPr/>
        </p:nvSpPr>
        <p:spPr>
          <a:xfrm>
            <a:off x="7293035" y="2274915"/>
            <a:ext cx="1792941" cy="860596"/>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a:solidFill>
                  <a:schemeClr val="bg1"/>
                </a:solidFill>
                <a:latin typeface="Roboto Slab"/>
                <a:ea typeface="Roboto Slab"/>
                <a:cs typeface="Roboto Slab"/>
              </a:rPr>
              <a:t>June 23, </a:t>
            </a:r>
            <a:r>
              <a:rPr lang="en-US" sz="1400" dirty="0">
                <a:solidFill>
                  <a:schemeClr val="bg1"/>
                </a:solidFill>
                <a:latin typeface="Roboto Slab"/>
                <a:ea typeface="Roboto Slab"/>
                <a:cs typeface="Roboto Slab"/>
              </a:rPr>
              <a:t>2026</a:t>
            </a:r>
            <a:endParaRPr lang="en-US" sz="1400" dirty="0">
              <a:solidFill>
                <a:schemeClr val="bg1"/>
              </a:solidFill>
              <a:latin typeface="Roboto Slab" pitchFamily="2" charset="0"/>
              <a:ea typeface="Roboto Slab" pitchFamily="2" charset="0"/>
              <a:cs typeface="Roboto Slab" pitchFamily="2" charset="0"/>
            </a:endParaRPr>
          </a:p>
          <a:p>
            <a:pPr algn="ctr"/>
            <a:r>
              <a:rPr lang="en-US" sz="1400" dirty="0">
                <a:solidFill>
                  <a:schemeClr val="bg1"/>
                </a:solidFill>
                <a:latin typeface="Roboto Slab"/>
                <a:ea typeface="Roboto Slab"/>
                <a:cs typeface="Roboto Slab"/>
              </a:rPr>
              <a:t>Board Approval</a:t>
            </a:r>
            <a:r>
              <a:rPr lang="en-US" sz="1400" dirty="0">
                <a:solidFill>
                  <a:schemeClr val="tx1"/>
                </a:solidFill>
                <a:latin typeface="Roboto Slab"/>
                <a:ea typeface="Roboto Slab"/>
                <a:cs typeface="Roboto Slab"/>
              </a:rPr>
              <a:t> </a:t>
            </a:r>
            <a:endParaRPr lang="en-US" sz="1400" dirty="0">
              <a:solidFill>
                <a:schemeClr val="tx1"/>
              </a:solidFill>
              <a:latin typeface="Roboto Slab" pitchFamily="2" charset="0"/>
              <a:ea typeface="Roboto Slab" pitchFamily="2" charset="0"/>
              <a:cs typeface="Roboto Slab" pitchFamily="2" charset="0"/>
            </a:endParaRPr>
          </a:p>
        </p:txBody>
      </p:sp>
      <p:cxnSp>
        <p:nvCxnSpPr>
          <p:cNvPr id="26" name="Straight Connector 25" descr="Jne 23 board approval">
            <a:extLst>
              <a:ext uri="{FF2B5EF4-FFF2-40B4-BE49-F238E27FC236}">
                <a16:creationId xmlns:a16="http://schemas.microsoft.com/office/drawing/2014/main" id="{708B8D4F-8277-B625-0430-8BF197314048}"/>
              </a:ext>
            </a:extLst>
          </p:cNvPr>
          <p:cNvCxnSpPr>
            <a:cxnSpLocks/>
          </p:cNvCxnSpPr>
          <p:nvPr/>
        </p:nvCxnSpPr>
        <p:spPr>
          <a:xfrm>
            <a:off x="8242423" y="3149100"/>
            <a:ext cx="0" cy="54460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descr="Period of performance July 1, 2026 - June 30, 2028">
            <a:extLst>
              <a:ext uri="{FF2B5EF4-FFF2-40B4-BE49-F238E27FC236}">
                <a16:creationId xmlns:a16="http://schemas.microsoft.com/office/drawing/2014/main" id="{E4A481C0-AFA5-EF20-F8D2-90277543283E}"/>
              </a:ext>
            </a:extLst>
          </p:cNvPr>
          <p:cNvCxnSpPr>
            <a:cxnSpLocks/>
          </p:cNvCxnSpPr>
          <p:nvPr/>
        </p:nvCxnSpPr>
        <p:spPr>
          <a:xfrm>
            <a:off x="10011584" y="3750251"/>
            <a:ext cx="0" cy="93567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F6A6CB3F-A656-9D32-8471-AE8E6939AF39}"/>
              </a:ext>
            </a:extLst>
          </p:cNvPr>
          <p:cNvSpPr/>
          <p:nvPr/>
        </p:nvSpPr>
        <p:spPr>
          <a:xfrm>
            <a:off x="8662396" y="4388000"/>
            <a:ext cx="2698377" cy="860596"/>
          </a:xfrm>
          <a:prstGeom prst="rect">
            <a:avLst/>
          </a:prstGeom>
          <a:ln/>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a:r>
              <a:rPr lang="en-US" sz="1400" dirty="0">
                <a:solidFill>
                  <a:schemeClr val="bg1"/>
                </a:solidFill>
                <a:latin typeface="Roboto Slab"/>
                <a:ea typeface="Roboto Slab"/>
                <a:cs typeface="Roboto Slab"/>
              </a:rPr>
              <a:t>July 1, 2026 – June 30, 2028 </a:t>
            </a:r>
            <a:endParaRPr lang="en-US" sz="1400" dirty="0">
              <a:solidFill>
                <a:schemeClr val="bg1"/>
              </a:solidFill>
              <a:latin typeface="Roboto Slab" pitchFamily="2" charset="0"/>
              <a:ea typeface="Roboto Slab" pitchFamily="2" charset="0"/>
              <a:cs typeface="Roboto Slab" pitchFamily="2" charset="0"/>
            </a:endParaRPr>
          </a:p>
          <a:p>
            <a:pPr algn="ctr"/>
            <a:r>
              <a:rPr lang="en-US" sz="1400" dirty="0">
                <a:solidFill>
                  <a:schemeClr val="bg1"/>
                </a:solidFill>
                <a:latin typeface="Roboto Slab"/>
                <a:ea typeface="Roboto Slab"/>
                <a:cs typeface="Roboto Slab"/>
              </a:rPr>
              <a:t>Performance Period</a:t>
            </a:r>
          </a:p>
        </p:txBody>
      </p:sp>
    </p:spTree>
    <p:extLst>
      <p:ext uri="{BB962C8B-B14F-4D97-AF65-F5344CB8AC3E}">
        <p14:creationId xmlns:p14="http://schemas.microsoft.com/office/powerpoint/2010/main" val="52143308"/>
      </p:ext>
    </p:extLst>
  </p:cSld>
  <p:clrMapOvr>
    <a:masterClrMapping/>
  </p:clrMapOvr>
</p:sld>
</file>

<file path=ppt/theme/theme1.xml><?xml version="1.0" encoding="utf-8"?>
<a:theme xmlns:a="http://schemas.openxmlformats.org/drawingml/2006/main" name="Office Theme">
  <a:themeElements>
    <a:clrScheme name="Washoe County">
      <a:dk1>
        <a:srgbClr val="000000"/>
      </a:dk1>
      <a:lt1>
        <a:srgbClr val="FFFFFF"/>
      </a:lt1>
      <a:dk2>
        <a:srgbClr val="44546A"/>
      </a:dk2>
      <a:lt2>
        <a:srgbClr val="E7E6E6"/>
      </a:lt2>
      <a:accent1>
        <a:srgbClr val="0475A7"/>
      </a:accent1>
      <a:accent2>
        <a:srgbClr val="6A428A"/>
      </a:accent2>
      <a:accent3>
        <a:srgbClr val="C35366"/>
      </a:accent3>
      <a:accent4>
        <a:srgbClr val="BA6391"/>
      </a:accent4>
      <a:accent5>
        <a:srgbClr val="F48E71"/>
      </a:accent5>
      <a:accent6>
        <a:srgbClr val="F8C457"/>
      </a:accent6>
      <a:hlink>
        <a:srgbClr val="0563C1"/>
      </a:hlink>
      <a:folHlink>
        <a:srgbClr val="954F72"/>
      </a:folHlink>
    </a:clrScheme>
    <a:fontScheme name="Tw Cen MT-Rockwell">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FD217513AFCDB42A563D3375FD26198" ma:contentTypeVersion="17" ma:contentTypeDescription="Create a new document." ma:contentTypeScope="" ma:versionID="cbc8e29ba8855036f0ed4203d7a9ab89">
  <xsd:schema xmlns:xsd="http://www.w3.org/2001/XMLSchema" xmlns:xs="http://www.w3.org/2001/XMLSchema" xmlns:p="http://schemas.microsoft.com/office/2006/metadata/properties" xmlns:ns2="c590e910-a4f9-4699-8667-14a20af4f7aa" xmlns:ns3="dffb6a16-e96d-4a70-839c-b4db42cc8198" targetNamespace="http://schemas.microsoft.com/office/2006/metadata/properties" ma:root="true" ma:fieldsID="faf25c0bd8e7d8aff84a192deb4b5a22" ns2:_="" ns3:_="">
    <xsd:import namespace="c590e910-a4f9-4699-8667-14a20af4f7aa"/>
    <xsd:import namespace="dffb6a16-e96d-4a70-839c-b4db42cc8198"/>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90e910-a4f9-4699-8667-14a20af4f7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b48f011-0c99-48a8-b23c-e11e698ab55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ffb6a16-e96d-4a70-839c-b4db42cc819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5f168522-d6c1-42a8-9942-777377fd778b}" ma:internalName="TaxCatchAll" ma:showField="CatchAllData" ma:web="dffb6a16-e96d-4a70-839c-b4db42cc819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ffb6a16-e96d-4a70-839c-b4db42cc8198" xsi:nil="true"/>
    <lcf76f155ced4ddcb4097134ff3c332f xmlns="c590e910-a4f9-4699-8667-14a20af4f7aa">
      <Terms xmlns="http://schemas.microsoft.com/office/infopath/2007/PartnerControls"/>
    </lcf76f155ced4ddcb4097134ff3c332f>
    <SharedWithUsers xmlns="dffb6a16-e96d-4a70-839c-b4db42cc8198">
      <UserInfo>
        <DisplayName>Bunkowski, Amber</DisplayName>
        <AccountId>59</AccountId>
        <AccountType/>
      </UserInfo>
      <UserInfo>
        <DisplayName>Lucido, Connie</DisplayName>
        <AccountId>30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85F984-566E-4BB2-9340-C12FD59978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90e910-a4f9-4699-8667-14a20af4f7aa"/>
    <ds:schemaRef ds:uri="dffb6a16-e96d-4a70-839c-b4db42cc81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34678A-73AF-4A07-A48F-AC3990290816}">
  <ds:schemaRefs>
    <ds:schemaRef ds:uri="http://purl.org/dc/elements/1.1/"/>
    <ds:schemaRef ds:uri="http://schemas.openxmlformats.org/package/2006/metadata/core-properties"/>
    <ds:schemaRef ds:uri="http://schemas.microsoft.com/office/2006/documentManagement/types"/>
    <ds:schemaRef ds:uri="c590e910-a4f9-4699-8667-14a20af4f7aa"/>
    <ds:schemaRef ds:uri="http://purl.org/dc/terms/"/>
    <ds:schemaRef ds:uri="http://schemas.microsoft.com/office/2006/metadata/properties"/>
    <ds:schemaRef ds:uri="http://purl.org/dc/dcmitype/"/>
    <ds:schemaRef ds:uri="dffb6a16-e96d-4a70-839c-b4db42cc8198"/>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A8A2ED1-CF57-4A94-AC0C-09E145F1FC7A}">
  <ds:schemaRefs>
    <ds:schemaRef ds:uri="http://schemas.microsoft.com/sharepoint/v3/contenttype/forms"/>
  </ds:schemaRefs>
</ds:datastoreItem>
</file>

<file path=docMetadata/LabelInfo.xml><?xml version="1.0" encoding="utf-8"?>
<clbl:labelList xmlns:clbl="http://schemas.microsoft.com/office/2020/mipLabelMetadata">
  <clbl:label id="{9ac805d7-b58a-482b-8a4e-e7effbd5188b}" enabled="1" method="Privileged" siteId="{a2a21b60-5625-43fe-a55a-52f5e111d71c}" removed="0"/>
</clbl:labelList>
</file>

<file path=docProps/app.xml><?xml version="1.0" encoding="utf-8"?>
<Properties xmlns="http://schemas.openxmlformats.org/officeDocument/2006/extended-properties" xmlns:vt="http://schemas.openxmlformats.org/officeDocument/2006/docPropsVTypes">
  <Template/>
  <TotalTime>13478</TotalTime>
  <Words>905</Words>
  <Application>Microsoft Office PowerPoint</Application>
  <PresentationFormat>Widescreen</PresentationFormat>
  <Paragraphs>155</Paragraphs>
  <Slides>17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Century Gothic</vt:lpstr>
      <vt:lpstr>Roboto</vt:lpstr>
      <vt:lpstr>Roboto Slab</vt:lpstr>
      <vt:lpstr>Roboto Slab Light</vt:lpstr>
      <vt:lpstr>Rockwell</vt:lpstr>
      <vt:lpstr>Symbol</vt:lpstr>
      <vt:lpstr>Office Theme</vt:lpstr>
      <vt:lpstr>PowerPoint Presentation</vt:lpstr>
      <vt:lpstr>Overview</vt:lpstr>
      <vt:lpstr>Washoe Opioid Abatement and Recovery Fund (WOARF)</vt:lpstr>
      <vt:lpstr>PowerPoint Presentation</vt:lpstr>
      <vt:lpstr>Grant Program Overview</vt:lpstr>
      <vt:lpstr>Applicant Eligibility </vt:lpstr>
      <vt:lpstr>Ineligible Activities</vt:lpstr>
      <vt:lpstr>Funding Priorities</vt:lpstr>
      <vt:lpstr>Timeline</vt:lpstr>
      <vt:lpstr>Application Attachments</vt:lpstr>
      <vt:lpstr>eCivis/Euna Grants Budget Template </vt:lpstr>
      <vt:lpstr>Evaluation and Selection Criteria</vt:lpstr>
      <vt:lpstr>Project Scoring Matrix</vt:lpstr>
      <vt:lpstr>Reporting and Management </vt:lpstr>
      <vt:lpstr>eCivis </vt:lpstr>
      <vt:lpstr>Questions?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Milan Sperka</dc:creator>
  <cp:lastModifiedBy>Beal, Lauren</cp:lastModifiedBy>
  <cp:revision>19</cp:revision>
  <dcterms:created xsi:type="dcterms:W3CDTF">2021-10-07T17:37:40Z</dcterms:created>
  <dcterms:modified xsi:type="dcterms:W3CDTF">2026-03-10T20:00:33Z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0x0101009FD217513AFCDB42A563D3375FD26198</vt:lpwstr>
  </property>
  <property fmtid="{D5CDD505-2E9C-101B-9397-08002B2CF9AE}" pid="3" name="MediaServiceImageTags">
    <vt:lpwstr/>
  </property>
</Properties>
</file>